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1"/>
  </p:sldMasterIdLst>
  <p:notesMasterIdLst>
    <p:notesMasterId r:id="rId30"/>
  </p:notesMasterIdLst>
  <p:handoutMasterIdLst>
    <p:handoutMasterId r:id="rId31"/>
  </p:handoutMasterIdLst>
  <p:sldIdLst>
    <p:sldId id="265" r:id="rId2"/>
    <p:sldId id="266" r:id="rId3"/>
    <p:sldId id="268" r:id="rId4"/>
    <p:sldId id="328" r:id="rId5"/>
    <p:sldId id="306" r:id="rId6"/>
    <p:sldId id="307" r:id="rId7"/>
    <p:sldId id="308" r:id="rId8"/>
    <p:sldId id="309" r:id="rId9"/>
    <p:sldId id="310" r:id="rId10"/>
    <p:sldId id="311" r:id="rId11"/>
    <p:sldId id="329" r:id="rId12"/>
    <p:sldId id="312" r:id="rId13"/>
    <p:sldId id="313" r:id="rId14"/>
    <p:sldId id="314" r:id="rId15"/>
    <p:sldId id="315" r:id="rId16"/>
    <p:sldId id="316" r:id="rId17"/>
    <p:sldId id="317" r:id="rId18"/>
    <p:sldId id="318" r:id="rId19"/>
    <p:sldId id="319" r:id="rId20"/>
    <p:sldId id="320" r:id="rId21"/>
    <p:sldId id="321" r:id="rId22"/>
    <p:sldId id="322" r:id="rId23"/>
    <p:sldId id="323" r:id="rId24"/>
    <p:sldId id="324" r:id="rId25"/>
    <p:sldId id="325" r:id="rId26"/>
    <p:sldId id="326" r:id="rId27"/>
    <p:sldId id="327" r:id="rId28"/>
    <p:sldId id="305"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88" autoAdjust="0"/>
    <p:restoredTop sz="88545" autoAdjust="0"/>
  </p:normalViewPr>
  <p:slideViewPr>
    <p:cSldViewPr snapToGrid="0" showGuides="1">
      <p:cViewPr varScale="1">
        <p:scale>
          <a:sx n="70" d="100"/>
          <a:sy n="70" d="100"/>
        </p:scale>
        <p:origin x="1181" y="6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76" d="100"/>
          <a:sy n="76" d="100"/>
        </p:scale>
        <p:origin x="24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t>8/11/2025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t>‹#›</a:t>
            </a:fld>
            <a:endParaRPr lang="en-US"/>
          </a:p>
        </p:txBody>
      </p:sp>
    </p:spTree>
    <p:extLst>
      <p:ext uri="{BB962C8B-B14F-4D97-AF65-F5344CB8AC3E}">
        <p14:creationId xmlns:p14="http://schemas.microsoft.com/office/powerpoint/2010/main" val="40346050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t>8/11/2025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t>‹#›</a:t>
            </a:fld>
            <a:endParaRPr lang="en-US"/>
          </a:p>
        </p:txBody>
      </p:sp>
    </p:spTree>
    <p:extLst>
      <p:ext uri="{BB962C8B-B14F-4D97-AF65-F5344CB8AC3E}">
        <p14:creationId xmlns:p14="http://schemas.microsoft.com/office/powerpoint/2010/main" val="373786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a:t>
            </a:fld>
            <a:endParaRPr lang="en-US"/>
          </a:p>
        </p:txBody>
      </p:sp>
    </p:spTree>
    <p:extLst>
      <p:ext uri="{BB962C8B-B14F-4D97-AF65-F5344CB8AC3E}">
        <p14:creationId xmlns:p14="http://schemas.microsoft.com/office/powerpoint/2010/main" val="1874629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10</a:t>
            </a:fld>
            <a:endParaRPr lang="en-US"/>
          </a:p>
        </p:txBody>
      </p:sp>
    </p:spTree>
    <p:extLst>
      <p:ext uri="{BB962C8B-B14F-4D97-AF65-F5344CB8AC3E}">
        <p14:creationId xmlns:p14="http://schemas.microsoft.com/office/powerpoint/2010/main" val="4140735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11</a:t>
            </a:fld>
            <a:endParaRPr lang="en-US"/>
          </a:p>
        </p:txBody>
      </p:sp>
    </p:spTree>
    <p:extLst>
      <p:ext uri="{BB962C8B-B14F-4D97-AF65-F5344CB8AC3E}">
        <p14:creationId xmlns:p14="http://schemas.microsoft.com/office/powerpoint/2010/main" val="1293090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12</a:t>
            </a:fld>
            <a:endParaRPr lang="en-US"/>
          </a:p>
        </p:txBody>
      </p:sp>
    </p:spTree>
    <p:extLst>
      <p:ext uri="{BB962C8B-B14F-4D97-AF65-F5344CB8AC3E}">
        <p14:creationId xmlns:p14="http://schemas.microsoft.com/office/powerpoint/2010/main" val="23027271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13</a:t>
            </a:fld>
            <a:endParaRPr lang="en-US"/>
          </a:p>
        </p:txBody>
      </p:sp>
    </p:spTree>
    <p:extLst>
      <p:ext uri="{BB962C8B-B14F-4D97-AF65-F5344CB8AC3E}">
        <p14:creationId xmlns:p14="http://schemas.microsoft.com/office/powerpoint/2010/main" val="23283809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14</a:t>
            </a:fld>
            <a:endParaRPr lang="en-US"/>
          </a:p>
        </p:txBody>
      </p:sp>
    </p:spTree>
    <p:extLst>
      <p:ext uri="{BB962C8B-B14F-4D97-AF65-F5344CB8AC3E}">
        <p14:creationId xmlns:p14="http://schemas.microsoft.com/office/powerpoint/2010/main" val="3690946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15</a:t>
            </a:fld>
            <a:endParaRPr lang="en-US"/>
          </a:p>
        </p:txBody>
      </p:sp>
    </p:spTree>
    <p:extLst>
      <p:ext uri="{BB962C8B-B14F-4D97-AF65-F5344CB8AC3E}">
        <p14:creationId xmlns:p14="http://schemas.microsoft.com/office/powerpoint/2010/main" val="3986189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16</a:t>
            </a:fld>
            <a:endParaRPr lang="en-US"/>
          </a:p>
        </p:txBody>
      </p:sp>
    </p:spTree>
    <p:extLst>
      <p:ext uri="{BB962C8B-B14F-4D97-AF65-F5344CB8AC3E}">
        <p14:creationId xmlns:p14="http://schemas.microsoft.com/office/powerpoint/2010/main" val="1207993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17</a:t>
            </a:fld>
            <a:endParaRPr lang="en-US"/>
          </a:p>
        </p:txBody>
      </p:sp>
    </p:spTree>
    <p:extLst>
      <p:ext uri="{BB962C8B-B14F-4D97-AF65-F5344CB8AC3E}">
        <p14:creationId xmlns:p14="http://schemas.microsoft.com/office/powerpoint/2010/main" val="315092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18</a:t>
            </a:fld>
            <a:endParaRPr lang="en-US"/>
          </a:p>
        </p:txBody>
      </p:sp>
    </p:spTree>
    <p:extLst>
      <p:ext uri="{BB962C8B-B14F-4D97-AF65-F5344CB8AC3E}">
        <p14:creationId xmlns:p14="http://schemas.microsoft.com/office/powerpoint/2010/main" val="21740272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19</a:t>
            </a:fld>
            <a:endParaRPr lang="en-US"/>
          </a:p>
        </p:txBody>
      </p:sp>
    </p:spTree>
    <p:extLst>
      <p:ext uri="{BB962C8B-B14F-4D97-AF65-F5344CB8AC3E}">
        <p14:creationId xmlns:p14="http://schemas.microsoft.com/office/powerpoint/2010/main" val="376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2</a:t>
            </a:fld>
            <a:endParaRPr lang="en-US"/>
          </a:p>
        </p:txBody>
      </p:sp>
    </p:spTree>
    <p:extLst>
      <p:ext uri="{BB962C8B-B14F-4D97-AF65-F5344CB8AC3E}">
        <p14:creationId xmlns:p14="http://schemas.microsoft.com/office/powerpoint/2010/main" val="4949075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20</a:t>
            </a:fld>
            <a:endParaRPr lang="en-US"/>
          </a:p>
        </p:txBody>
      </p:sp>
    </p:spTree>
    <p:extLst>
      <p:ext uri="{BB962C8B-B14F-4D97-AF65-F5344CB8AC3E}">
        <p14:creationId xmlns:p14="http://schemas.microsoft.com/office/powerpoint/2010/main" val="35950488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21</a:t>
            </a:fld>
            <a:endParaRPr lang="en-US"/>
          </a:p>
        </p:txBody>
      </p:sp>
    </p:spTree>
    <p:extLst>
      <p:ext uri="{BB962C8B-B14F-4D97-AF65-F5344CB8AC3E}">
        <p14:creationId xmlns:p14="http://schemas.microsoft.com/office/powerpoint/2010/main" val="264821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22</a:t>
            </a:fld>
            <a:endParaRPr lang="en-US"/>
          </a:p>
        </p:txBody>
      </p:sp>
    </p:spTree>
    <p:extLst>
      <p:ext uri="{BB962C8B-B14F-4D97-AF65-F5344CB8AC3E}">
        <p14:creationId xmlns:p14="http://schemas.microsoft.com/office/powerpoint/2010/main" val="15405031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23</a:t>
            </a:fld>
            <a:endParaRPr lang="en-US"/>
          </a:p>
        </p:txBody>
      </p:sp>
    </p:spTree>
    <p:extLst>
      <p:ext uri="{BB962C8B-B14F-4D97-AF65-F5344CB8AC3E}">
        <p14:creationId xmlns:p14="http://schemas.microsoft.com/office/powerpoint/2010/main" val="33208622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24</a:t>
            </a:fld>
            <a:endParaRPr lang="en-US"/>
          </a:p>
        </p:txBody>
      </p:sp>
    </p:spTree>
    <p:extLst>
      <p:ext uri="{BB962C8B-B14F-4D97-AF65-F5344CB8AC3E}">
        <p14:creationId xmlns:p14="http://schemas.microsoft.com/office/powerpoint/2010/main" val="267432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25</a:t>
            </a:fld>
            <a:endParaRPr lang="en-US"/>
          </a:p>
        </p:txBody>
      </p:sp>
    </p:spTree>
    <p:extLst>
      <p:ext uri="{BB962C8B-B14F-4D97-AF65-F5344CB8AC3E}">
        <p14:creationId xmlns:p14="http://schemas.microsoft.com/office/powerpoint/2010/main" val="38181329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26</a:t>
            </a:fld>
            <a:endParaRPr lang="en-US"/>
          </a:p>
        </p:txBody>
      </p:sp>
    </p:spTree>
    <p:extLst>
      <p:ext uri="{BB962C8B-B14F-4D97-AF65-F5344CB8AC3E}">
        <p14:creationId xmlns:p14="http://schemas.microsoft.com/office/powerpoint/2010/main" val="38401509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27</a:t>
            </a:fld>
            <a:endParaRPr lang="en-US"/>
          </a:p>
        </p:txBody>
      </p:sp>
    </p:spTree>
    <p:extLst>
      <p:ext uri="{BB962C8B-B14F-4D97-AF65-F5344CB8AC3E}">
        <p14:creationId xmlns:p14="http://schemas.microsoft.com/office/powerpoint/2010/main" val="4204107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3</a:t>
            </a:fld>
            <a:endParaRPr lang="en-US"/>
          </a:p>
        </p:txBody>
      </p:sp>
    </p:spTree>
    <p:extLst>
      <p:ext uri="{BB962C8B-B14F-4D97-AF65-F5344CB8AC3E}">
        <p14:creationId xmlns:p14="http://schemas.microsoft.com/office/powerpoint/2010/main" val="1007350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4</a:t>
            </a:fld>
            <a:endParaRPr lang="en-US"/>
          </a:p>
        </p:txBody>
      </p:sp>
    </p:spTree>
    <p:extLst>
      <p:ext uri="{BB962C8B-B14F-4D97-AF65-F5344CB8AC3E}">
        <p14:creationId xmlns:p14="http://schemas.microsoft.com/office/powerpoint/2010/main" val="1492241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5</a:t>
            </a:fld>
            <a:endParaRPr lang="en-US"/>
          </a:p>
        </p:txBody>
      </p:sp>
    </p:spTree>
    <p:extLst>
      <p:ext uri="{BB962C8B-B14F-4D97-AF65-F5344CB8AC3E}">
        <p14:creationId xmlns:p14="http://schemas.microsoft.com/office/powerpoint/2010/main" val="1330789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6</a:t>
            </a:fld>
            <a:endParaRPr lang="en-US"/>
          </a:p>
        </p:txBody>
      </p:sp>
    </p:spTree>
    <p:extLst>
      <p:ext uri="{BB962C8B-B14F-4D97-AF65-F5344CB8AC3E}">
        <p14:creationId xmlns:p14="http://schemas.microsoft.com/office/powerpoint/2010/main" val="325666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7</a:t>
            </a:fld>
            <a:endParaRPr lang="en-US"/>
          </a:p>
        </p:txBody>
      </p:sp>
    </p:spTree>
    <p:extLst>
      <p:ext uri="{BB962C8B-B14F-4D97-AF65-F5344CB8AC3E}">
        <p14:creationId xmlns:p14="http://schemas.microsoft.com/office/powerpoint/2010/main" val="4224521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8</a:t>
            </a:fld>
            <a:endParaRPr lang="en-US"/>
          </a:p>
        </p:txBody>
      </p:sp>
    </p:spTree>
    <p:extLst>
      <p:ext uri="{BB962C8B-B14F-4D97-AF65-F5344CB8AC3E}">
        <p14:creationId xmlns:p14="http://schemas.microsoft.com/office/powerpoint/2010/main" val="1602368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E1E9A-E921-4174-A0FC-51868D7AC568}" type="slidenum">
              <a:rPr lang="en-US" smtClean="0"/>
              <a:t>9</a:t>
            </a:fld>
            <a:endParaRPr lang="en-US"/>
          </a:p>
        </p:txBody>
      </p:sp>
    </p:spTree>
    <p:extLst>
      <p:ext uri="{BB962C8B-B14F-4D97-AF65-F5344CB8AC3E}">
        <p14:creationId xmlns:p14="http://schemas.microsoft.com/office/powerpoint/2010/main" val="2186596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EAB7D7-3608-4730-B2E2-670834DF882C}" type="datetimeFigureOut">
              <a:rPr lang="en-US" smtClean="0"/>
              <a:t>8/11/2025</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641867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pPr/>
              <a:t>8/11/2025</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71B7BAC7-FE87-40F6-AA24-4F4685D1B022}" type="slidenum">
              <a:rPr lang="en-US" smtClean="0"/>
              <a:pPr/>
              <a:t>‹#›</a:t>
            </a:fld>
            <a:endParaRPr lang="en-US"/>
          </a:p>
        </p:txBody>
      </p:sp>
    </p:spTree>
    <p:extLst>
      <p:ext uri="{BB962C8B-B14F-4D97-AF65-F5344CB8AC3E}">
        <p14:creationId xmlns:p14="http://schemas.microsoft.com/office/powerpoint/2010/main" val="3768614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pPr/>
              <a:t>8/11/2025</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71B7BAC7-FE87-40F6-AA24-4F4685D1B022}" type="slidenum">
              <a:rPr lang="en-US" smtClean="0"/>
              <a:pPr/>
              <a:t>‹#›</a:t>
            </a:fld>
            <a:endParaRPr lang="en-US"/>
          </a:p>
        </p:txBody>
      </p:sp>
    </p:spTree>
    <p:extLst>
      <p:ext uri="{BB962C8B-B14F-4D97-AF65-F5344CB8AC3E}">
        <p14:creationId xmlns:p14="http://schemas.microsoft.com/office/powerpoint/2010/main" val="4157774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pPr/>
              <a:t>8/11/2025</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71B7BAC7-FE87-40F6-AA24-4F4685D1B022}" type="slidenum">
              <a:rPr lang="en-US" smtClean="0"/>
              <a:pPr/>
              <a:t>‹#›</a:t>
            </a:fld>
            <a:endParaRPr 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4592419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pPr/>
              <a:t>8/11/2025</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71B7BAC7-FE87-40F6-AA24-4F4685D1B022}" type="slidenum">
              <a:rPr lang="en-US" smtClean="0"/>
              <a:pPr/>
              <a:t>‹#›</a:t>
            </a:fld>
            <a:endParaRPr lang="en-US"/>
          </a:p>
        </p:txBody>
      </p:sp>
    </p:spTree>
    <p:extLst>
      <p:ext uri="{BB962C8B-B14F-4D97-AF65-F5344CB8AC3E}">
        <p14:creationId xmlns:p14="http://schemas.microsoft.com/office/powerpoint/2010/main" val="1497579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84EAB7D7-3608-4730-B2E2-670834DF882C}" type="datetimeFigureOut">
              <a:rPr lang="en-US" smtClean="0"/>
              <a:pPr/>
              <a:t>8/11/2025</a:t>
            </a:fld>
            <a:endParaRPr lang="en-US"/>
          </a:p>
        </p:txBody>
      </p:sp>
      <p:sp>
        <p:nvSpPr>
          <p:cNvPr id="4" name="Footer Placeholder 3"/>
          <p:cNvSpPr>
            <a:spLocks noGrp="1"/>
          </p:cNvSpPr>
          <p:nvPr>
            <p:ph type="ftr" sz="quarter" idx="11"/>
          </p:nvPr>
        </p:nvSpPr>
        <p:spPr/>
        <p:txBody>
          <a:bodyPr/>
          <a:lstStyle/>
          <a:p>
            <a:r>
              <a:rPr lang="en-US"/>
              <a:t>Add a footer</a:t>
            </a:r>
            <a:endParaRPr lang="en-US" dirty="0"/>
          </a:p>
        </p:txBody>
      </p:sp>
      <p:sp>
        <p:nvSpPr>
          <p:cNvPr id="5" name="Slide Number Placeholder 4"/>
          <p:cNvSpPr>
            <a:spLocks noGrp="1"/>
          </p:cNvSpPr>
          <p:nvPr>
            <p:ph type="sldNum" sz="quarter" idx="12"/>
          </p:nvPr>
        </p:nvSpPr>
        <p:spPr/>
        <p:txBody>
          <a:bodyPr/>
          <a:lstStyle/>
          <a:p>
            <a:fld id="{71B7BAC7-FE87-40F6-AA24-4F4685D1B022}" type="slidenum">
              <a:rPr lang="en-US" smtClean="0"/>
              <a:pPr/>
              <a:t>‹#›</a:t>
            </a:fld>
            <a:endParaRPr lang="en-US"/>
          </a:p>
        </p:txBody>
      </p:sp>
    </p:spTree>
    <p:extLst>
      <p:ext uri="{BB962C8B-B14F-4D97-AF65-F5344CB8AC3E}">
        <p14:creationId xmlns:p14="http://schemas.microsoft.com/office/powerpoint/2010/main" val="1107739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84EAB7D7-3608-4730-B2E2-670834DF882C}" type="datetimeFigureOut">
              <a:rPr lang="en-US" smtClean="0"/>
              <a:pPr/>
              <a:t>8/11/2025</a:t>
            </a:fld>
            <a:endParaRPr lang="en-US"/>
          </a:p>
        </p:txBody>
      </p:sp>
      <p:sp>
        <p:nvSpPr>
          <p:cNvPr id="4" name="Footer Placeholder 3"/>
          <p:cNvSpPr>
            <a:spLocks noGrp="1"/>
          </p:cNvSpPr>
          <p:nvPr>
            <p:ph type="ftr" sz="quarter" idx="11"/>
          </p:nvPr>
        </p:nvSpPr>
        <p:spPr/>
        <p:txBody>
          <a:bodyPr/>
          <a:lstStyle/>
          <a:p>
            <a:r>
              <a:rPr lang="en-US"/>
              <a:t>Add a footer</a:t>
            </a:r>
            <a:endParaRPr lang="en-US" dirty="0"/>
          </a:p>
        </p:txBody>
      </p:sp>
      <p:sp>
        <p:nvSpPr>
          <p:cNvPr id="5" name="Slide Number Placeholder 4"/>
          <p:cNvSpPr>
            <a:spLocks noGrp="1"/>
          </p:cNvSpPr>
          <p:nvPr>
            <p:ph type="sldNum" sz="quarter" idx="12"/>
          </p:nvPr>
        </p:nvSpPr>
        <p:spPr/>
        <p:txBody>
          <a:bodyPr/>
          <a:lstStyle/>
          <a:p>
            <a:fld id="{71B7BAC7-FE87-40F6-AA24-4F4685D1B022}" type="slidenum">
              <a:rPr lang="en-US" smtClean="0"/>
              <a:pPr/>
              <a:t>‹#›</a:t>
            </a:fld>
            <a:endParaRPr lang="en-US"/>
          </a:p>
        </p:txBody>
      </p:sp>
    </p:spTree>
    <p:extLst>
      <p:ext uri="{BB962C8B-B14F-4D97-AF65-F5344CB8AC3E}">
        <p14:creationId xmlns:p14="http://schemas.microsoft.com/office/powerpoint/2010/main" val="11080522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EAB7D7-3608-4730-B2E2-670834DF882C}" type="datetimeFigureOut">
              <a:rPr lang="en-US" smtClean="0"/>
              <a:t>8/11/2025</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4716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84EAB7D7-3608-4730-B2E2-670834DF882C}" type="datetimeFigureOut">
              <a:rPr lang="en-US" smtClean="0"/>
              <a:t>8/11/2025</a:t>
            </a:fld>
            <a:endParaRPr lang="en-US"/>
          </a:p>
        </p:txBody>
      </p:sp>
      <p:sp>
        <p:nvSpPr>
          <p:cNvPr id="5" name="Footer Placeholder 4"/>
          <p:cNvSpPr>
            <a:spLocks noGrp="1"/>
          </p:cNvSpPr>
          <p:nvPr>
            <p:ph type="ftr" sz="quarter" idx="11"/>
          </p:nvPr>
        </p:nvSpPr>
        <p:spPr>
          <a:xfrm>
            <a:off x="680321" y="5936188"/>
            <a:ext cx="6126805" cy="365125"/>
          </a:xfrm>
        </p:spPr>
        <p:txBody>
          <a:bodyPr/>
          <a:lstStyle/>
          <a:p>
            <a:r>
              <a:rPr lang="en-US"/>
              <a:t>Add a footer</a:t>
            </a:r>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71B7BAC7-FE87-40F6-AA24-4F4685D1B022}" type="slidenum">
              <a:rPr lang="en-US" smtClean="0"/>
              <a:t>‹#›</a:t>
            </a:fld>
            <a:endParaRPr lang="en-US"/>
          </a:p>
        </p:txBody>
      </p:sp>
    </p:spTree>
    <p:extLst>
      <p:ext uri="{BB962C8B-B14F-4D97-AF65-F5344CB8AC3E}">
        <p14:creationId xmlns:p14="http://schemas.microsoft.com/office/powerpoint/2010/main" val="14346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t>8/11/2025</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41388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defRPr sz="2400"/>
            </a:lvl1pPr>
            <a:lvl2pPr>
              <a:defRPr sz="2000"/>
            </a:lvl2pPr>
            <a:lvl3pPr>
              <a:defRPr sz="1800"/>
            </a:lvl3pPr>
            <a:lvl4pPr>
              <a:defRPr sz="1600"/>
            </a:lvl4pPr>
            <a:lvl5pPr>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EAB7D7-3608-4730-B2E2-670834DF882C}" type="datetimeFigureOut">
              <a:rPr lang="en-US" smtClean="0"/>
              <a:t>8/11/2025</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592614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4EAB7D7-3608-4730-B2E2-670834DF882C}" type="datetimeFigureOut">
              <a:rPr lang="en-US" smtClean="0"/>
              <a:t>8/11/2025</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426667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EAB7D7-3608-4730-B2E2-670834DF882C}" type="datetimeFigureOut">
              <a:rPr lang="en-US" smtClean="0"/>
              <a:t>8/11/2025</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938690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EAB7D7-3608-4730-B2E2-670834DF882C}" type="datetimeFigureOut">
              <a:rPr lang="en-US" smtClean="0"/>
              <a:t>8/11/2025</a:t>
            </a:fld>
            <a:endParaRPr lang="en-US"/>
          </a:p>
        </p:txBody>
      </p:sp>
      <p:sp>
        <p:nvSpPr>
          <p:cNvPr id="8" name="Footer Placeholder 7"/>
          <p:cNvSpPr>
            <a:spLocks noGrp="1"/>
          </p:cNvSpPr>
          <p:nvPr>
            <p:ph type="ftr" sz="quarter" idx="11"/>
          </p:nvPr>
        </p:nvSpPr>
        <p:spPr/>
        <p:txBody>
          <a:bodyPr/>
          <a:lstStyle/>
          <a:p>
            <a:r>
              <a:rPr lang="en-US"/>
              <a:t>Add a footer</a:t>
            </a:r>
            <a:endParaRPr lang="en-US" dirty="0"/>
          </a:p>
        </p:txBody>
      </p:sp>
      <p:sp>
        <p:nvSpPr>
          <p:cNvPr id="9" name="Slide Number Placeholder 8"/>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4293005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EAB7D7-3608-4730-B2E2-670834DF882C}" type="datetimeFigureOut">
              <a:rPr lang="en-US" smtClean="0"/>
              <a:t>8/11/2025</a:t>
            </a:fld>
            <a:endParaRPr lang="en-US"/>
          </a:p>
        </p:txBody>
      </p:sp>
      <p:sp>
        <p:nvSpPr>
          <p:cNvPr id="4" name="Footer Placeholder 3"/>
          <p:cNvSpPr>
            <a:spLocks noGrp="1"/>
          </p:cNvSpPr>
          <p:nvPr>
            <p:ph type="ftr" sz="quarter" idx="11"/>
          </p:nvPr>
        </p:nvSpPr>
        <p:spPr/>
        <p:txBody>
          <a:bodyPr/>
          <a:lstStyle/>
          <a:p>
            <a:r>
              <a:rPr lang="en-US"/>
              <a:t>Add a footer</a:t>
            </a:r>
            <a:endParaRPr lang="en-US" dirty="0"/>
          </a:p>
        </p:txBody>
      </p:sp>
      <p:sp>
        <p:nvSpPr>
          <p:cNvPr id="5" name="Slide Number Placeholder 4"/>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968557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84EAB7D7-3608-4730-B2E2-670834DF882C}" type="datetimeFigureOut">
              <a:rPr lang="en-US" smtClean="0"/>
              <a:t>8/11/2025</a:t>
            </a:fld>
            <a:endParaRPr lang="en-US"/>
          </a:p>
        </p:txBody>
      </p:sp>
      <p:sp>
        <p:nvSpPr>
          <p:cNvPr id="3" name="Footer Placeholder 2"/>
          <p:cNvSpPr>
            <a:spLocks noGrp="1"/>
          </p:cNvSpPr>
          <p:nvPr>
            <p:ph type="ftr" sz="quarter" idx="11"/>
          </p:nvPr>
        </p:nvSpPr>
        <p:spPr/>
        <p:txBody>
          <a:bodyPr/>
          <a:lstStyle/>
          <a:p>
            <a:r>
              <a:rPr lang="en-US"/>
              <a:t>Add a footer</a:t>
            </a:r>
            <a:endParaRPr lang="en-US" dirty="0"/>
          </a:p>
        </p:txBody>
      </p:sp>
      <p:sp>
        <p:nvSpPr>
          <p:cNvPr id="4" name="Slide Number Placeholder 3"/>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819212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t>8/11/2025</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35734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t>8/11/2025</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4167911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20">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84EAB7D7-3608-4730-B2E2-670834DF882C}" type="datetimeFigureOut">
              <a:rPr lang="en-US" smtClean="0"/>
              <a:pPr/>
              <a:t>8/11/2025</a:t>
            </a:fld>
            <a:endParaRPr lang="en-US"/>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r>
              <a:rPr lang="en-US"/>
              <a:t>Add a footer</a:t>
            </a:r>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71B7BAC7-FE87-40F6-AA24-4F4685D1B022}" type="slidenum">
              <a:rPr lang="en-US" smtClean="0"/>
              <a:pPr/>
              <a:t>‹#›</a:t>
            </a:fld>
            <a:endParaRPr lang="en-US"/>
          </a:p>
        </p:txBody>
      </p:sp>
    </p:spTree>
    <p:extLst>
      <p:ext uri="{BB962C8B-B14F-4D97-AF65-F5344CB8AC3E}">
        <p14:creationId xmlns:p14="http://schemas.microsoft.com/office/powerpoint/2010/main" val="2690712670"/>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681"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effectLst>
            <a:outerShdw blurRad="228600" algn="ctr" rotWithShape="0">
              <a:prstClr val="black">
                <a:alpha val="53000"/>
              </a:prstClr>
            </a:outerShdw>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effectLst>
            <a:outerShdw blurRad="228600" algn="ctr" rotWithShape="0">
              <a:prstClr val="black">
                <a:alpha val="53000"/>
              </a:prstClr>
            </a:outerShdw>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effectLst>
            <a:outerShdw blurRad="228600" algn="ctr" rotWithShape="0">
              <a:prstClr val="black">
                <a:alpha val="53000"/>
              </a:prstClr>
            </a:outerShdw>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1464" userDrawn="1">
          <p15:clr>
            <a:srgbClr val="F26B43"/>
          </p15:clr>
        </p15:guide>
        <p15:guide id="4" pos="7152" userDrawn="1">
          <p15:clr>
            <a:srgbClr val="F26B43"/>
          </p15:clr>
        </p15:guide>
        <p15:guide id="5" pos="984" userDrawn="1">
          <p15:clr>
            <a:srgbClr val="F26B43"/>
          </p15:clr>
        </p15:guide>
        <p15:guide id="6"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doi.org/10.1080/21650373.2019.1666060"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doi.org/"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doi.org/10.1007/"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doi.org/10.1016/j.engstruct.2015.08.008"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doi.org/10.1016/j.matpr.2020.03.208"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6853" y="609600"/>
            <a:ext cx="6721880" cy="6248400"/>
          </a:xfrm>
          <a:prstGeom prst="rect">
            <a:avLst/>
          </a:prstGeom>
          <a:effectLst>
            <a:glow rad="139700">
              <a:schemeClr val="accent1">
                <a:satMod val="175000"/>
                <a:alpha val="40000"/>
              </a:schemeClr>
            </a:glow>
          </a:effectLst>
        </p:spPr>
      </p:pic>
    </p:spTree>
    <p:extLst>
      <p:ext uri="{BB962C8B-B14F-4D97-AF65-F5344CB8AC3E}">
        <p14:creationId xmlns:p14="http://schemas.microsoft.com/office/powerpoint/2010/main" val="923078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4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تاریخچه</a:t>
            </a:r>
            <a:endParaRPr lang="en-US" b="1" dirty="0">
              <a:solidFill>
                <a:schemeClr val="tx1"/>
              </a:solidFill>
              <a:cs typeface="B Nazanin" panose="00000400000000000000" pitchFamily="2" charset="-78"/>
            </a:endParaRPr>
          </a:p>
        </p:txBody>
      </p:sp>
      <p:sp>
        <p:nvSpPr>
          <p:cNvPr id="7" name="TextBox 6">
            <a:extLst>
              <a:ext uri="{FF2B5EF4-FFF2-40B4-BE49-F238E27FC236}">
                <a16:creationId xmlns:a16="http://schemas.microsoft.com/office/drawing/2014/main" id="{974E4346-A89C-42E4-807A-9F2E0346F50F}"/>
              </a:ext>
            </a:extLst>
          </p:cNvPr>
          <p:cNvSpPr txBox="1"/>
          <p:nvPr/>
        </p:nvSpPr>
        <p:spPr>
          <a:xfrm>
            <a:off x="5558737" y="4107356"/>
            <a:ext cx="6094324" cy="523220"/>
          </a:xfrm>
          <a:prstGeom prst="rect">
            <a:avLst/>
          </a:prstGeom>
          <a:noFill/>
        </p:spPr>
        <p:txBody>
          <a:bodyPr wrap="square">
            <a:spAutoFit/>
          </a:bodyPr>
          <a:lstStyle/>
          <a:p>
            <a:pPr algn="ctr"/>
            <a:r>
              <a:rPr lang="fa-IR" sz="2800" dirty="0">
                <a:cs typeface="B Nazanin" panose="00000400000000000000" pitchFamily="2" charset="-78"/>
              </a:rPr>
              <a:t> پروژه </a:t>
            </a:r>
            <a:r>
              <a:rPr lang="en-US" sz="2400" dirty="0">
                <a:latin typeface="Times New Roman" panose="02020603050405020304" pitchFamily="18" charset="0"/>
                <a:cs typeface="Times New Roman" panose="02020603050405020304" pitchFamily="18" charset="0"/>
              </a:rPr>
              <a:t>LNG</a:t>
            </a:r>
            <a:r>
              <a:rPr lang="en-US" sz="2800" dirty="0">
                <a:cs typeface="B Nazanin" panose="00000400000000000000" pitchFamily="2" charset="-78"/>
              </a:rPr>
              <a:t> </a:t>
            </a:r>
            <a:r>
              <a:rPr lang="fa-IR" sz="2800" dirty="0">
                <a:cs typeface="B Nazanin" panose="00000400000000000000" pitchFamily="2" charset="-78"/>
              </a:rPr>
              <a:t>شرکت گاز اوساکا</a:t>
            </a:r>
            <a:endParaRPr lang="en-US" sz="2800" dirty="0"/>
          </a:p>
        </p:txBody>
      </p:sp>
      <p:pic>
        <p:nvPicPr>
          <p:cNvPr id="6" name="Picture 5">
            <a:extLst>
              <a:ext uri="{FF2B5EF4-FFF2-40B4-BE49-F238E27FC236}">
                <a16:creationId xmlns:a16="http://schemas.microsoft.com/office/drawing/2014/main" id="{32FE284D-EB30-44BA-ADA3-80C061A7EF3D}"/>
              </a:ext>
            </a:extLst>
          </p:cNvPr>
          <p:cNvPicPr/>
          <p:nvPr/>
        </p:nvPicPr>
        <p:blipFill>
          <a:blip r:embed="rId3"/>
          <a:stretch>
            <a:fillRect/>
          </a:stretch>
        </p:blipFill>
        <p:spPr>
          <a:xfrm>
            <a:off x="652002" y="2608437"/>
            <a:ext cx="5246380" cy="3521058"/>
          </a:xfrm>
          <a:prstGeom prst="rect">
            <a:avLst/>
          </a:prstGeom>
        </p:spPr>
      </p:pic>
    </p:spTree>
    <p:extLst>
      <p:ext uri="{BB962C8B-B14F-4D97-AF65-F5344CB8AC3E}">
        <p14:creationId xmlns:p14="http://schemas.microsoft.com/office/powerpoint/2010/main" val="13624358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تاریخچه</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1937902"/>
          </a:xfrm>
        </p:spPr>
        <p:txBody>
          <a:bodyPr>
            <a:normAutofit lnSpcReduction="10000"/>
          </a:bodyPr>
          <a:lstStyle/>
          <a:p>
            <a:pPr marL="0" indent="0" algn="just" rtl="1">
              <a:lnSpc>
                <a:spcPct val="150000"/>
              </a:lnSpc>
              <a:buNone/>
            </a:pPr>
            <a:r>
              <a:rPr lang="fa-IR" sz="2800" dirty="0">
                <a:cs typeface="B Nazanin" panose="00000400000000000000" pitchFamily="2" charset="-78"/>
              </a:rPr>
              <a:t>برج لندمارک مرتفع ترین برج در ژاپن بوده و در یوکوهاما واقع شده است. ساخت این برج با ارتفاع 295/8 متر (970 فوت) و 70 طبقه با تعداد 79 آسانسور در سال 1990 شروع و مدت 3 سال به طول انجامید.</a:t>
            </a:r>
          </a:p>
        </p:txBody>
      </p:sp>
      <p:pic>
        <p:nvPicPr>
          <p:cNvPr id="4" name="Picture 3">
            <a:extLst>
              <a:ext uri="{FF2B5EF4-FFF2-40B4-BE49-F238E27FC236}">
                <a16:creationId xmlns:a16="http://schemas.microsoft.com/office/drawing/2014/main" id="{80B21A78-3BDC-47AF-A918-BC12C706DAC5}"/>
              </a:ext>
            </a:extLst>
          </p:cNvPr>
          <p:cNvPicPr/>
          <p:nvPr/>
        </p:nvPicPr>
        <p:blipFill>
          <a:blip r:embed="rId3"/>
          <a:stretch>
            <a:fillRect/>
          </a:stretch>
        </p:blipFill>
        <p:spPr>
          <a:xfrm>
            <a:off x="862915" y="3504366"/>
            <a:ext cx="5517787" cy="2856241"/>
          </a:xfrm>
          <a:prstGeom prst="rect">
            <a:avLst/>
          </a:prstGeom>
        </p:spPr>
      </p:pic>
      <p:sp>
        <p:nvSpPr>
          <p:cNvPr id="5" name="TextBox 4">
            <a:extLst>
              <a:ext uri="{FF2B5EF4-FFF2-40B4-BE49-F238E27FC236}">
                <a16:creationId xmlns:a16="http://schemas.microsoft.com/office/drawing/2014/main" id="{AE3491C8-FE37-4E58-B932-542273557071}"/>
              </a:ext>
            </a:extLst>
          </p:cNvPr>
          <p:cNvSpPr txBox="1"/>
          <p:nvPr/>
        </p:nvSpPr>
        <p:spPr>
          <a:xfrm>
            <a:off x="5805939" y="4670876"/>
            <a:ext cx="6094324" cy="523220"/>
          </a:xfrm>
          <a:prstGeom prst="rect">
            <a:avLst/>
          </a:prstGeom>
          <a:noFill/>
        </p:spPr>
        <p:txBody>
          <a:bodyPr wrap="square">
            <a:spAutoFit/>
          </a:bodyPr>
          <a:lstStyle/>
          <a:p>
            <a:pPr algn="ctr"/>
            <a:r>
              <a:rPr lang="fa-IR" sz="2800" dirty="0">
                <a:cs typeface="B Nazanin" panose="00000400000000000000" pitchFamily="2" charset="-78"/>
              </a:rPr>
              <a:t>برج لندمارک</a:t>
            </a:r>
            <a:endParaRPr lang="en-US" sz="2800" dirty="0"/>
          </a:p>
        </p:txBody>
      </p:sp>
    </p:spTree>
    <p:extLst>
      <p:ext uri="{BB962C8B-B14F-4D97-AF65-F5344CB8AC3E}">
        <p14:creationId xmlns:p14="http://schemas.microsoft.com/office/powerpoint/2010/main" val="1470815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تاریخچه</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lnSpcReduction="10000"/>
          </a:bodyPr>
          <a:lstStyle/>
          <a:p>
            <a:pPr marL="0" indent="0" algn="just" rtl="1">
              <a:lnSpc>
                <a:spcPct val="150000"/>
              </a:lnSpc>
              <a:buNone/>
            </a:pPr>
            <a:r>
              <a:rPr lang="fa-IR" sz="2800" dirty="0">
                <a:cs typeface="B Nazanin" panose="00000400000000000000" pitchFamily="2" charset="-78"/>
              </a:rPr>
              <a:t>مقالات جدید در رابطه با بتن خودمتراکم</a:t>
            </a:r>
          </a:p>
          <a:p>
            <a:pPr marL="0" indent="0" algn="just" rtl="1">
              <a:lnSpc>
                <a:spcPct val="150000"/>
              </a:lnSpc>
              <a:buNone/>
            </a:pPr>
            <a:r>
              <a:rPr lang="fa-IR" sz="2800" dirty="0">
                <a:cs typeface="B Nazanin" panose="00000400000000000000" pitchFamily="2" charset="-78"/>
              </a:rPr>
              <a:t>سو و همکاران یک روش جایگزین برای ترکیب </a:t>
            </a:r>
            <a:r>
              <a:rPr lang="en-US" dirty="0">
                <a:latin typeface="Times New Roman" panose="02020603050405020304" pitchFamily="18" charset="0"/>
                <a:cs typeface="Times New Roman" panose="02020603050405020304" pitchFamily="18" charset="0"/>
              </a:rPr>
              <a:t>SCC</a:t>
            </a:r>
            <a:r>
              <a:rPr lang="fa-IR" sz="2800" dirty="0">
                <a:cs typeface="B Nazanin" panose="00000400000000000000" pitchFamily="2" charset="-78"/>
              </a:rPr>
              <a:t> ایجاد کردند، از این پس به عنوان روش چینی نامیده می شود. روش چینی با اختلاط تمام سنگدانه ها (شن و ماسه باهم) و بعداً با پرکردن خلأهای سنگین با خمیر شروع می شود.</a:t>
            </a:r>
          </a:p>
          <a:p>
            <a:pPr marL="0" indent="0" algn="just" rtl="1">
              <a:lnSpc>
                <a:spcPct val="150000"/>
              </a:lnSpc>
              <a:buNone/>
            </a:pPr>
            <a:r>
              <a:rPr lang="fa-IR" sz="2800" dirty="0">
                <a:cs typeface="B Nazanin" panose="00000400000000000000" pitchFamily="2" charset="-78"/>
              </a:rPr>
              <a:t>شریف مسعود خان و دیگران (2018) خصوصیات استاندارد شده فیبر فولاد تزریق شده </a:t>
            </a:r>
            <a:r>
              <a:rPr lang="en-US" dirty="0">
                <a:latin typeface="Times New Roman" panose="02020603050405020304" pitchFamily="18" charset="0"/>
                <a:cs typeface="Times New Roman" panose="02020603050405020304" pitchFamily="18" charset="0"/>
              </a:rPr>
              <a:t>SCC</a:t>
            </a:r>
            <a:r>
              <a:rPr lang="fa-IR" sz="2800" dirty="0">
                <a:cs typeface="B Nazanin" panose="00000400000000000000" pitchFamily="2" charset="-78"/>
              </a:rPr>
              <a:t> را بررسی کرد. وی همچنین اظهار داشت که خاصیت سیال بودن بالای </a:t>
            </a:r>
            <a:r>
              <a:rPr lang="en-US" dirty="0">
                <a:latin typeface="Times New Roman" panose="02020603050405020304" pitchFamily="18" charset="0"/>
                <a:cs typeface="Times New Roman" panose="02020603050405020304" pitchFamily="18" charset="0"/>
              </a:rPr>
              <a:t>SCC</a:t>
            </a:r>
            <a:r>
              <a:rPr lang="fa-IR" sz="2800" dirty="0">
                <a:cs typeface="B Nazanin" panose="00000400000000000000" pitchFamily="2" charset="-78"/>
              </a:rPr>
              <a:t> آن را برای استفاده در مناطق متراکم مناسب می کند. مشخص شد که الیاف فولادی به عنوان ترک کننده عمل می کنند</a:t>
            </a:r>
          </a:p>
        </p:txBody>
      </p:sp>
    </p:spTree>
    <p:extLst>
      <p:ext uri="{BB962C8B-B14F-4D97-AF65-F5344CB8AC3E}">
        <p14:creationId xmlns:p14="http://schemas.microsoft.com/office/powerpoint/2010/main" val="3066270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تاریخچه</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a:bodyPr>
          <a:lstStyle/>
          <a:p>
            <a:pPr marL="0" indent="0" algn="just" rtl="1">
              <a:lnSpc>
                <a:spcPct val="150000"/>
              </a:lnSpc>
              <a:buNone/>
            </a:pPr>
            <a:r>
              <a:rPr lang="fa-IR" sz="2800" dirty="0">
                <a:cs typeface="B Nazanin" panose="00000400000000000000" pitchFamily="2" charset="-78"/>
              </a:rPr>
              <a:t>مقالات جدید در رابطه با بتن خودمتراکم</a:t>
            </a:r>
          </a:p>
          <a:p>
            <a:pPr marL="0" indent="0" algn="just" rtl="1">
              <a:lnSpc>
                <a:spcPct val="150000"/>
              </a:lnSpc>
              <a:buNone/>
            </a:pPr>
            <a:r>
              <a:rPr lang="fa-IR" sz="2800" dirty="0">
                <a:cs typeface="B Nazanin" panose="00000400000000000000" pitchFamily="2" charset="-78"/>
              </a:rPr>
              <a:t>در سال 2020،</a:t>
            </a:r>
            <a:r>
              <a:rPr lang="en-US" dirty="0">
                <a:latin typeface="Times New Roman" panose="02020603050405020304" pitchFamily="18" charset="0"/>
                <a:cs typeface="Times New Roman" panose="02020603050405020304" pitchFamily="18" charset="0"/>
              </a:rPr>
              <a:t>J. Sanjeev, K.J.N. Sai Nitesh</a:t>
            </a:r>
            <a:r>
              <a:rPr lang="fa-IR" dirty="0">
                <a:latin typeface="Times New Roman" panose="02020603050405020304" pitchFamily="18" charset="0"/>
                <a:cs typeface="Times New Roman" panose="02020603050405020304" pitchFamily="18" charset="0"/>
              </a:rPr>
              <a:t> </a:t>
            </a:r>
            <a:r>
              <a:rPr lang="fa-IR" sz="2800" dirty="0">
                <a:cs typeface="B Nazanin" panose="00000400000000000000" pitchFamily="2" charset="-78"/>
              </a:rPr>
              <a:t>بر روی مطالعه اثر فولاد و الیاف شیشه بر روی تازه و سخت شده خواص بتن ارتعاشی و بتن خود متراکم مطالعه کرده و نتایج زیر را به دست آوردند.</a:t>
            </a:r>
          </a:p>
          <a:p>
            <a:pPr marL="0" indent="0" algn="just" rtl="1">
              <a:lnSpc>
                <a:spcPct val="150000"/>
              </a:lnSpc>
              <a:buNone/>
            </a:pPr>
            <a:r>
              <a:rPr lang="fa-IR" sz="2800" dirty="0">
                <a:cs typeface="B Nazanin" panose="00000400000000000000" pitchFamily="2" charset="-78"/>
              </a:rPr>
              <a:t>در سال 2021، </a:t>
            </a:r>
            <a:r>
              <a:rPr lang="en-US" dirty="0" err="1">
                <a:latin typeface="Times New Roman" panose="02020603050405020304" pitchFamily="18" charset="0"/>
                <a:cs typeface="Times New Roman" panose="02020603050405020304" pitchFamily="18" charset="0"/>
              </a:rPr>
              <a:t>Debalina</a:t>
            </a:r>
            <a:r>
              <a:rPr lang="en-US" dirty="0">
                <a:latin typeface="Times New Roman" panose="02020603050405020304" pitchFamily="18" charset="0"/>
                <a:cs typeface="Times New Roman" panose="02020603050405020304" pitchFamily="18" charset="0"/>
              </a:rPr>
              <a:t> Ghosh, Ammar Abd-</a:t>
            </a:r>
            <a:r>
              <a:rPr lang="en-US" dirty="0" err="1">
                <a:latin typeface="Times New Roman" panose="02020603050405020304" pitchFamily="18" charset="0"/>
                <a:cs typeface="Times New Roman" panose="02020603050405020304" pitchFamily="18" charset="0"/>
              </a:rPr>
              <a:t>Elssamd</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Zhongguo</a:t>
            </a:r>
            <a:r>
              <a:rPr lang="en-US" dirty="0">
                <a:latin typeface="Times New Roman" panose="02020603050405020304" pitchFamily="18" charset="0"/>
                <a:cs typeface="Times New Roman" panose="02020603050405020304" pitchFamily="18" charset="0"/>
              </a:rPr>
              <a:t> John Maa, Diana </a:t>
            </a:r>
            <a:r>
              <a:rPr lang="en-US" dirty="0" err="1">
                <a:latin typeface="Times New Roman" panose="02020603050405020304" pitchFamily="18" charset="0"/>
                <a:cs typeface="Times New Roman" panose="02020603050405020304" pitchFamily="18" charset="0"/>
              </a:rPr>
              <a:t>Hunb</a:t>
            </a:r>
            <a:r>
              <a:rPr lang="en-US" sz="2800" dirty="0">
                <a:cs typeface="B Nazanin" panose="00000400000000000000" pitchFamily="2" charset="-78"/>
              </a:rPr>
              <a:t> </a:t>
            </a:r>
            <a:r>
              <a:rPr lang="fa-IR" sz="2800" dirty="0">
                <a:cs typeface="B Nazanin" panose="00000400000000000000" pitchFamily="2" charset="-78"/>
              </a:rPr>
              <a:t>بر روی توسعه بتن خود متراکم با الیاف تقویت شده با مقاومت بسیار بالا مطالعه نمودند </a:t>
            </a:r>
          </a:p>
        </p:txBody>
      </p:sp>
    </p:spTree>
    <p:extLst>
      <p:ext uri="{BB962C8B-B14F-4D97-AF65-F5344CB8AC3E}">
        <p14:creationId xmlns:p14="http://schemas.microsoft.com/office/powerpoint/2010/main" val="2859744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خصوصیات و مزایای بتن خودمتراکم</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a:bodyPr>
          <a:lstStyle/>
          <a:p>
            <a:pPr algn="just" rtl="1">
              <a:lnSpc>
                <a:spcPct val="150000"/>
              </a:lnSpc>
              <a:buFontTx/>
              <a:buChar char="-"/>
            </a:pPr>
            <a:r>
              <a:rPr lang="fa-IR" sz="2800" dirty="0">
                <a:cs typeface="B Nazanin" panose="00000400000000000000" pitchFamily="2" charset="-78"/>
              </a:rPr>
              <a:t>کاهش زمان اجرا </a:t>
            </a:r>
          </a:p>
          <a:p>
            <a:pPr algn="just" rtl="1">
              <a:lnSpc>
                <a:spcPct val="150000"/>
              </a:lnSpc>
              <a:buFontTx/>
              <a:buChar char="-"/>
            </a:pPr>
            <a:r>
              <a:rPr lang="fa-IR" sz="2800" dirty="0">
                <a:cs typeface="B Nazanin" panose="00000400000000000000" pitchFamily="2" charset="-78"/>
              </a:rPr>
              <a:t>تولید سریع سازه بتن</a:t>
            </a:r>
          </a:p>
          <a:p>
            <a:pPr algn="just" rtl="1">
              <a:lnSpc>
                <a:spcPct val="150000"/>
              </a:lnSpc>
              <a:buFontTx/>
              <a:buChar char="-"/>
            </a:pPr>
            <a:r>
              <a:rPr lang="fa-IR" sz="2800" dirty="0">
                <a:cs typeface="B Nazanin" panose="00000400000000000000" pitchFamily="2" charset="-78"/>
              </a:rPr>
              <a:t>تولید بتن کاملاً یک پارچه </a:t>
            </a:r>
          </a:p>
          <a:p>
            <a:pPr algn="just" rtl="1">
              <a:lnSpc>
                <a:spcPct val="150000"/>
              </a:lnSpc>
              <a:buFontTx/>
              <a:buChar char="-"/>
            </a:pPr>
            <a:r>
              <a:rPr lang="fa-IR" sz="2800" dirty="0">
                <a:cs typeface="B Nazanin" panose="00000400000000000000" pitchFamily="2" charset="-78"/>
              </a:rPr>
              <a:t>عدم نیاز به ویبره</a:t>
            </a:r>
          </a:p>
          <a:p>
            <a:pPr algn="just" rtl="1">
              <a:lnSpc>
                <a:spcPct val="150000"/>
              </a:lnSpc>
              <a:buFontTx/>
              <a:buChar char="-"/>
            </a:pPr>
            <a:r>
              <a:rPr lang="fa-IR" sz="2800" dirty="0">
                <a:cs typeface="B Nazanin" panose="00000400000000000000" pitchFamily="2" charset="-78"/>
              </a:rPr>
              <a:t>مقاومت فشاری بالا </a:t>
            </a:r>
          </a:p>
          <a:p>
            <a:pPr algn="just" rtl="1">
              <a:lnSpc>
                <a:spcPct val="150000"/>
              </a:lnSpc>
              <a:buFontTx/>
              <a:buChar char="-"/>
            </a:pPr>
            <a:r>
              <a:rPr lang="fa-IR" sz="2800" dirty="0">
                <a:cs typeface="B Nazanin" panose="00000400000000000000" pitchFamily="2" charset="-78"/>
              </a:rPr>
              <a:t>جایگیری بسیار راحت و کارایی بسیار زیاد </a:t>
            </a:r>
          </a:p>
        </p:txBody>
      </p:sp>
    </p:spTree>
    <p:extLst>
      <p:ext uri="{BB962C8B-B14F-4D97-AF65-F5344CB8AC3E}">
        <p14:creationId xmlns:p14="http://schemas.microsoft.com/office/powerpoint/2010/main" val="34608318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محدودیت های بتن خودمتراکم</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a:bodyPr>
          <a:lstStyle/>
          <a:p>
            <a:pPr algn="just" rtl="1">
              <a:lnSpc>
                <a:spcPct val="150000"/>
              </a:lnSpc>
              <a:buFontTx/>
              <a:buChar char="-"/>
            </a:pPr>
            <a:r>
              <a:rPr lang="fa-IR" sz="2800" dirty="0">
                <a:cs typeface="B Nazanin" panose="00000400000000000000" pitchFamily="2" charset="-78"/>
              </a:rPr>
              <a:t>کمبود آزمایش های استاندارد </a:t>
            </a:r>
          </a:p>
          <a:p>
            <a:pPr algn="just" rtl="1">
              <a:lnSpc>
                <a:spcPct val="150000"/>
              </a:lnSpc>
              <a:buFontTx/>
              <a:buChar char="-"/>
            </a:pPr>
            <a:r>
              <a:rPr lang="fa-IR" sz="2800" dirty="0">
                <a:cs typeface="B Nazanin" panose="00000400000000000000" pitchFamily="2" charset="-78"/>
              </a:rPr>
              <a:t>عدم وجود استانداردهای معتبر</a:t>
            </a:r>
          </a:p>
          <a:p>
            <a:pPr algn="just" rtl="1">
              <a:lnSpc>
                <a:spcPct val="150000"/>
              </a:lnSpc>
              <a:buFontTx/>
              <a:buChar char="-"/>
            </a:pPr>
            <a:r>
              <a:rPr lang="fa-IR" sz="2800" dirty="0">
                <a:cs typeface="B Nazanin" panose="00000400000000000000" pitchFamily="2" charset="-78"/>
              </a:rPr>
              <a:t>عدم اطلاعات کافی از افزودنی ها</a:t>
            </a:r>
          </a:p>
          <a:p>
            <a:pPr algn="just" rtl="1">
              <a:lnSpc>
                <a:spcPct val="150000"/>
              </a:lnSpc>
              <a:buFontTx/>
              <a:buChar char="-"/>
            </a:pPr>
            <a:r>
              <a:rPr lang="fa-IR" sz="2800" dirty="0">
                <a:cs typeface="B Nazanin" panose="00000400000000000000" pitchFamily="2" charset="-78"/>
              </a:rPr>
              <a:t>قیمت بالای مصالح</a:t>
            </a:r>
          </a:p>
          <a:p>
            <a:pPr algn="just" rtl="1">
              <a:lnSpc>
                <a:spcPct val="150000"/>
              </a:lnSpc>
              <a:buFontTx/>
              <a:buChar char="-"/>
            </a:pPr>
            <a:r>
              <a:rPr lang="fa-IR" sz="2800" dirty="0">
                <a:cs typeface="B Nazanin" panose="00000400000000000000" pitchFamily="2" charset="-78"/>
              </a:rPr>
              <a:t>کمبود نیروی ماهر</a:t>
            </a:r>
          </a:p>
          <a:p>
            <a:pPr algn="just" rtl="1">
              <a:lnSpc>
                <a:spcPct val="150000"/>
              </a:lnSpc>
              <a:buFontTx/>
              <a:buChar char="-"/>
            </a:pPr>
            <a:r>
              <a:rPr lang="fa-IR" sz="2800" dirty="0">
                <a:cs typeface="B Nazanin" panose="00000400000000000000" pitchFamily="2" charset="-78"/>
              </a:rPr>
              <a:t>طرح اختلاط پیچیده به نسبت بتن معمولی</a:t>
            </a:r>
          </a:p>
        </p:txBody>
      </p:sp>
    </p:spTree>
    <p:extLst>
      <p:ext uri="{BB962C8B-B14F-4D97-AF65-F5344CB8AC3E}">
        <p14:creationId xmlns:p14="http://schemas.microsoft.com/office/powerpoint/2010/main" val="1919124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طرح اختلاط بتن</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a:bodyPr>
          <a:lstStyle/>
          <a:p>
            <a:pPr marL="0" indent="0" algn="just" rtl="1">
              <a:lnSpc>
                <a:spcPct val="150000"/>
              </a:lnSpc>
              <a:buNone/>
            </a:pPr>
            <a:r>
              <a:rPr lang="fa-IR" sz="2800" dirty="0">
                <a:cs typeface="B Nazanin" panose="00000400000000000000" pitchFamily="2" charset="-78"/>
              </a:rPr>
              <a:t>طرح اختلاط در بتن خود تراکم را باید به نحوی تنظیم نمود که تمام خواص و ویژگی های بتن تازه و سخت شده را برآورده نماید و سه ویژگی زیر را باید داشته باشد.</a:t>
            </a:r>
          </a:p>
          <a:p>
            <a:pPr marL="0" indent="0" algn="just" rtl="1">
              <a:lnSpc>
                <a:spcPct val="150000"/>
              </a:lnSpc>
              <a:buNone/>
            </a:pPr>
            <a:r>
              <a:rPr lang="fa-IR" sz="2800" dirty="0">
                <a:cs typeface="B Nazanin" panose="00000400000000000000" pitchFamily="2" charset="-78"/>
              </a:rPr>
              <a:t>1) توانایی پر کنندگی</a:t>
            </a:r>
          </a:p>
          <a:p>
            <a:pPr marL="0" indent="0" algn="just" rtl="1">
              <a:lnSpc>
                <a:spcPct val="150000"/>
              </a:lnSpc>
              <a:buNone/>
            </a:pPr>
            <a:r>
              <a:rPr lang="fa-IR" sz="2800" dirty="0">
                <a:cs typeface="B Nazanin" panose="00000400000000000000" pitchFamily="2" charset="-78"/>
              </a:rPr>
              <a:t>2) قابلیت گذر از میان موانع</a:t>
            </a:r>
          </a:p>
          <a:p>
            <a:pPr marL="0" indent="0" algn="just" rtl="1">
              <a:lnSpc>
                <a:spcPct val="150000"/>
              </a:lnSpc>
              <a:buNone/>
            </a:pPr>
            <a:r>
              <a:rPr lang="fa-IR" sz="2800" dirty="0">
                <a:cs typeface="B Nazanin" panose="00000400000000000000" pitchFamily="2" charset="-78"/>
              </a:rPr>
              <a:t>3) مقاومت در برابر جداشدگی</a:t>
            </a:r>
          </a:p>
          <a:p>
            <a:pPr marL="0" indent="0" algn="just" rtl="1">
              <a:lnSpc>
                <a:spcPct val="150000"/>
              </a:lnSpc>
              <a:buNone/>
            </a:pPr>
            <a:r>
              <a:rPr lang="fa-IR" sz="2800" dirty="0">
                <a:cs typeface="B Nazanin" panose="00000400000000000000" pitchFamily="2" charset="-78"/>
              </a:rPr>
              <a:t>استفاده از دو روش حجمی و وزنی برای محاسبه طرح اختلاط بتن متداول است. </a:t>
            </a:r>
          </a:p>
        </p:txBody>
      </p:sp>
    </p:spTree>
    <p:extLst>
      <p:ext uri="{BB962C8B-B14F-4D97-AF65-F5344CB8AC3E}">
        <p14:creationId xmlns:p14="http://schemas.microsoft.com/office/powerpoint/2010/main" val="2274329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کارایی بتن خودمتراکم</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a:bodyPr>
          <a:lstStyle/>
          <a:p>
            <a:pPr marL="0" indent="0" algn="just" rtl="1">
              <a:lnSpc>
                <a:spcPct val="150000"/>
              </a:lnSpc>
              <a:buNone/>
            </a:pPr>
            <a:r>
              <a:rPr lang="fa-IR" sz="2800" dirty="0">
                <a:cs typeface="B Nazanin" panose="00000400000000000000" pitchFamily="2" charset="-78"/>
              </a:rPr>
              <a:t>از نظر کارآیی یک نوع بتن خود متراکم مناسب دارای خواص زیر خواهد بود:</a:t>
            </a:r>
          </a:p>
          <a:p>
            <a:pPr algn="just" rtl="1">
              <a:lnSpc>
                <a:spcPct val="150000"/>
              </a:lnSpc>
              <a:buFontTx/>
              <a:buChar char="-"/>
            </a:pPr>
            <a:r>
              <a:rPr lang="fa-IR" sz="2800" dirty="0">
                <a:cs typeface="B Nazanin" panose="00000400000000000000" pitchFamily="2" charset="-78"/>
              </a:rPr>
              <a:t>در حالت معمولی دارای جریان اسلامپ بیش از ۶۰۰ میلیمتر و بدون جداشدگی</a:t>
            </a:r>
          </a:p>
          <a:p>
            <a:pPr algn="just" rtl="1">
              <a:lnSpc>
                <a:spcPct val="150000"/>
              </a:lnSpc>
              <a:buFontTx/>
              <a:buChar char="-"/>
            </a:pPr>
            <a:r>
              <a:rPr lang="fa-IR" sz="2800" dirty="0">
                <a:cs typeface="B Nazanin" panose="00000400000000000000" pitchFamily="2" charset="-78"/>
              </a:rPr>
              <a:t>حفظ روانی به مدت حداقل ۹۰ دقیقه</a:t>
            </a:r>
          </a:p>
          <a:p>
            <a:pPr algn="just" rtl="1">
              <a:lnSpc>
                <a:spcPct val="150000"/>
              </a:lnSpc>
              <a:buFontTx/>
              <a:buChar char="-"/>
            </a:pPr>
            <a:r>
              <a:rPr lang="fa-IR" sz="2800" dirty="0">
                <a:cs typeface="B Nazanin" panose="00000400000000000000" pitchFamily="2" charset="-78"/>
              </a:rPr>
              <a:t>توانایی مقاومت در شیب ۳ درصد در سطح افقی آزاد</a:t>
            </a:r>
          </a:p>
          <a:p>
            <a:pPr algn="just" rtl="1">
              <a:lnSpc>
                <a:spcPct val="150000"/>
              </a:lnSpc>
              <a:buFontTx/>
              <a:buChar char="-"/>
            </a:pPr>
            <a:r>
              <a:rPr lang="fa-IR" sz="2800" dirty="0">
                <a:cs typeface="B Nazanin" panose="00000400000000000000" pitchFamily="2" charset="-78"/>
              </a:rPr>
              <a:t>قابلیت پمپ شدن در لوله ها به طول حداقل ۱۰۰ متر </a:t>
            </a:r>
          </a:p>
          <a:p>
            <a:pPr algn="just" rtl="1">
              <a:lnSpc>
                <a:spcPct val="150000"/>
              </a:lnSpc>
              <a:buFontTx/>
              <a:buChar char="-"/>
            </a:pPr>
            <a:r>
              <a:rPr lang="fa-IR" sz="2800" dirty="0">
                <a:cs typeface="B Nazanin" panose="00000400000000000000" pitchFamily="2" charset="-78"/>
              </a:rPr>
              <a:t>مقاومت فشاری ۲۸ روزه حداقل ۱۷۰ کیلوگرم بر سانتیمتر مربع</a:t>
            </a:r>
          </a:p>
        </p:txBody>
      </p:sp>
    </p:spTree>
    <p:extLst>
      <p:ext uri="{BB962C8B-B14F-4D97-AF65-F5344CB8AC3E}">
        <p14:creationId xmlns:p14="http://schemas.microsoft.com/office/powerpoint/2010/main" val="2004839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آزمایش های بتن خودمتراکم</a:t>
            </a:r>
            <a:endParaRPr lang="en-US" b="1" dirty="0">
              <a:solidFill>
                <a:schemeClr val="tx1"/>
              </a:solidFill>
              <a:cs typeface="B Nazanin" panose="00000400000000000000" pitchFamily="2" charset="-78"/>
            </a:endParaRPr>
          </a:p>
        </p:txBody>
      </p:sp>
      <p:pic>
        <p:nvPicPr>
          <p:cNvPr id="6" name="Picture 5">
            <a:extLst>
              <a:ext uri="{FF2B5EF4-FFF2-40B4-BE49-F238E27FC236}">
                <a16:creationId xmlns:a16="http://schemas.microsoft.com/office/drawing/2014/main" id="{D166E6EC-F841-4256-ACDD-B947D4D290BA}"/>
              </a:ext>
            </a:extLst>
          </p:cNvPr>
          <p:cNvPicPr/>
          <p:nvPr/>
        </p:nvPicPr>
        <p:blipFill>
          <a:blip r:embed="rId3"/>
          <a:stretch>
            <a:fillRect/>
          </a:stretch>
        </p:blipFill>
        <p:spPr>
          <a:xfrm>
            <a:off x="273047" y="2236207"/>
            <a:ext cx="5822953" cy="4315318"/>
          </a:xfrm>
          <a:prstGeom prst="rect">
            <a:avLst/>
          </a:prstGeom>
        </p:spPr>
      </p:pic>
      <p:sp>
        <p:nvSpPr>
          <p:cNvPr id="7" name="TextBox 6">
            <a:extLst>
              <a:ext uri="{FF2B5EF4-FFF2-40B4-BE49-F238E27FC236}">
                <a16:creationId xmlns:a16="http://schemas.microsoft.com/office/drawing/2014/main" id="{87C58B1A-2731-45BD-BC3E-904A261ED071}"/>
              </a:ext>
            </a:extLst>
          </p:cNvPr>
          <p:cNvSpPr txBox="1"/>
          <p:nvPr/>
        </p:nvSpPr>
        <p:spPr>
          <a:xfrm>
            <a:off x="6020961" y="4132256"/>
            <a:ext cx="6094324" cy="523220"/>
          </a:xfrm>
          <a:prstGeom prst="rect">
            <a:avLst/>
          </a:prstGeom>
          <a:noFill/>
        </p:spPr>
        <p:txBody>
          <a:bodyPr wrap="square">
            <a:spAutoFit/>
          </a:bodyPr>
          <a:lstStyle/>
          <a:p>
            <a:pPr algn="ctr"/>
            <a:r>
              <a:rPr lang="fa-IR" sz="2800" dirty="0">
                <a:cs typeface="B Nazanin" panose="00000400000000000000" pitchFamily="2" charset="-78"/>
              </a:rPr>
              <a:t>روش های سنجش خواص کارایی قابلیت گذرندگی</a:t>
            </a:r>
            <a:endParaRPr lang="en-US" sz="2800" dirty="0"/>
          </a:p>
        </p:txBody>
      </p:sp>
    </p:spTree>
    <p:extLst>
      <p:ext uri="{BB962C8B-B14F-4D97-AF65-F5344CB8AC3E}">
        <p14:creationId xmlns:p14="http://schemas.microsoft.com/office/powerpoint/2010/main" val="606760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جمع بندی و نتیجه گیری</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lnSpcReduction="10000"/>
          </a:bodyPr>
          <a:lstStyle/>
          <a:p>
            <a:pPr marL="0" indent="0" algn="just" rtl="1">
              <a:lnSpc>
                <a:spcPct val="150000"/>
              </a:lnSpc>
              <a:buNone/>
            </a:pPr>
            <a:r>
              <a:rPr lang="fa-IR" sz="2800" dirty="0">
                <a:cs typeface="B Nazanin" panose="00000400000000000000" pitchFamily="2" charset="-78"/>
              </a:rPr>
              <a:t>تولید انواع بتن در صنعت ساختمان سازی از اهمیت بالایی برخوردار می باشد، از آن جمله می توان به بتن خودتراکم اشاره کرد.</a:t>
            </a:r>
          </a:p>
          <a:p>
            <a:pPr marL="0" indent="0" algn="just" rtl="1">
              <a:lnSpc>
                <a:spcPct val="150000"/>
              </a:lnSpc>
              <a:buNone/>
            </a:pPr>
            <a:r>
              <a:rPr lang="fa-IR" sz="2800" dirty="0">
                <a:cs typeface="B Nazanin" panose="00000400000000000000" pitchFamily="2" charset="-78"/>
              </a:rPr>
              <a:t>بتن خودتراکم نوآوری جدید در شاخه بتن های با عملکرد بالا می باشد که بدون نیاز به هیچ لرزاننده داخلی و خارجی در داخل قالب جاری شده و فقط با استفاده از نیروی جاذبه قالب را پر نموده و آرماتورهای موجود در آن را می پوشاند. </a:t>
            </a:r>
          </a:p>
          <a:p>
            <a:pPr marL="0" indent="0" algn="just" rtl="1">
              <a:lnSpc>
                <a:spcPct val="150000"/>
              </a:lnSpc>
              <a:buNone/>
            </a:pPr>
            <a:r>
              <a:rPr lang="fa-IR" sz="2800" dirty="0">
                <a:cs typeface="B Nazanin" panose="00000400000000000000" pitchFamily="2" charset="-78"/>
              </a:rPr>
              <a:t>امروزه با توجه به گسترش صنعت ساخت و ساز در جهان و به خصوص روی آوردن مهندسان به ساخت و سازهای عظیم و بلند مرتبه، افزایش ایمنی در تولید و اجرای سازه امری ضروری به نظر می رسد.</a:t>
            </a:r>
          </a:p>
        </p:txBody>
      </p:sp>
    </p:spTree>
    <p:extLst>
      <p:ext uri="{BB962C8B-B14F-4D97-AF65-F5344CB8AC3E}">
        <p14:creationId xmlns:p14="http://schemas.microsoft.com/office/powerpoint/2010/main" val="958635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20237" y="2235306"/>
            <a:ext cx="9791700" cy="4426751"/>
          </a:xfrm>
        </p:spPr>
        <p:txBody>
          <a:bodyPr>
            <a:normAutofit/>
          </a:bodyPr>
          <a:lstStyle/>
          <a:p>
            <a:pPr marL="0" indent="0" algn="ctr" rtl="1">
              <a:buNone/>
            </a:pPr>
            <a:r>
              <a:rPr lang="fa-IR" sz="3600" b="1" dirty="0">
                <a:solidFill>
                  <a:schemeClr val="tx1"/>
                </a:solidFill>
                <a:cs typeface="B Nazanin" panose="00000400000000000000" pitchFamily="2" charset="-78"/>
              </a:rPr>
              <a:t>سمینارکارشناسی ارشد</a:t>
            </a:r>
          </a:p>
          <a:p>
            <a:pPr marL="0" indent="0" algn="ctr" rtl="1">
              <a:buNone/>
            </a:pPr>
            <a:r>
              <a:rPr lang="fa-IR" dirty="0">
                <a:solidFill>
                  <a:schemeClr val="tx1"/>
                </a:solidFill>
                <a:cs typeface="B Nazanin" panose="00000400000000000000" pitchFamily="2" charset="-78"/>
              </a:rPr>
              <a:t>عنوان:</a:t>
            </a:r>
          </a:p>
          <a:p>
            <a:pPr marL="0" indent="0" algn="ctr" rtl="1">
              <a:lnSpc>
                <a:spcPct val="115000"/>
              </a:lnSpc>
              <a:spcAft>
                <a:spcPts val="1000"/>
              </a:spcAft>
              <a:buNone/>
            </a:pPr>
            <a:r>
              <a:rPr lang="fa-IR" sz="3200" b="1" dirty="0">
                <a:solidFill>
                  <a:schemeClr val="tx1"/>
                </a:solidFill>
                <a:latin typeface="Calibri" panose="020F0502020204030204" pitchFamily="34" charset="0"/>
                <a:ea typeface="Calibri" panose="020F0502020204030204" pitchFamily="34" charset="0"/>
                <a:cs typeface="B Nazanin" panose="00000400000000000000" pitchFamily="2" charset="-78"/>
              </a:rPr>
              <a:t>بتن خودمتراکم</a:t>
            </a:r>
            <a:endParaRPr lang="en-US" sz="3200" b="1" dirty="0">
              <a:solidFill>
                <a:schemeClr val="tx1"/>
              </a:solidFill>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5157166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جمع بندی و نتیجه گیری</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a:bodyPr>
          <a:lstStyle/>
          <a:p>
            <a:pPr marL="0" indent="0" algn="just" rtl="1">
              <a:lnSpc>
                <a:spcPct val="150000"/>
              </a:lnSpc>
              <a:buNone/>
            </a:pPr>
            <a:r>
              <a:rPr lang="fa-IR" sz="2800" dirty="0">
                <a:cs typeface="B Nazanin" panose="00000400000000000000" pitchFamily="2" charset="-78"/>
              </a:rPr>
              <a:t>بتن خودتراکم در طرح اختلاط و ساختارش تفاوت چندانی با بتن معمولی ندارد. البته موادی برای بهبود خواص آن به جهت نیل به خودتراکم شوندگی به آن افزوده می شود. </a:t>
            </a:r>
          </a:p>
          <a:p>
            <a:pPr marL="0" indent="0" algn="just" rtl="1">
              <a:lnSpc>
                <a:spcPct val="150000"/>
              </a:lnSpc>
              <a:buNone/>
            </a:pPr>
            <a:r>
              <a:rPr lang="fa-IR" sz="2800" dirty="0">
                <a:cs typeface="B Nazanin" panose="00000400000000000000" pitchFamily="2" charset="-78"/>
              </a:rPr>
              <a:t>خواص بتن تازه و بتن سخت شده خودتراکم بستگی زیادی به طرح اختلاط آن دارد. از آن جهت که امروزه از این بتن در پروژه های مهم عمرانی و در حجم وسیع استفاده می شود. </a:t>
            </a:r>
          </a:p>
          <a:p>
            <a:pPr marL="0" indent="0" algn="just" rtl="1">
              <a:lnSpc>
                <a:spcPct val="150000"/>
              </a:lnSpc>
              <a:buNone/>
            </a:pPr>
            <a:r>
              <a:rPr lang="fa-IR" sz="2800" dirty="0">
                <a:cs typeface="B Nazanin" panose="00000400000000000000" pitchFamily="2" charset="-78"/>
              </a:rPr>
              <a:t>در ژاپن و کشورهای اروپایی با آزمایش ها و کاربردهای مختلف بتن </a:t>
            </a:r>
            <a:r>
              <a:rPr lang="en-US" dirty="0">
                <a:latin typeface="Times New Roman" panose="02020603050405020304" pitchFamily="18" charset="0"/>
                <a:cs typeface="Times New Roman" panose="02020603050405020304" pitchFamily="18" charset="0"/>
              </a:rPr>
              <a:t>SCC</a:t>
            </a:r>
            <a:r>
              <a:rPr lang="fa-IR" sz="2800" dirty="0">
                <a:cs typeface="B Nazanin" panose="00000400000000000000" pitchFamily="2" charset="-78"/>
              </a:rPr>
              <a:t> در پروژه های گوناگون، مزیت های استفاده از این بتن در ساخت بزرگراه ها و سازه های مرتبط با آن را به اثبات رسانده اند.</a:t>
            </a:r>
          </a:p>
        </p:txBody>
      </p:sp>
    </p:spTree>
    <p:extLst>
      <p:ext uri="{BB962C8B-B14F-4D97-AF65-F5344CB8AC3E}">
        <p14:creationId xmlns:p14="http://schemas.microsoft.com/office/powerpoint/2010/main" val="3445970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جمع بندی و نتیجه گیری</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lnSpcReduction="10000"/>
          </a:bodyPr>
          <a:lstStyle/>
          <a:p>
            <a:pPr marL="0" indent="0" algn="just" rtl="1">
              <a:lnSpc>
                <a:spcPct val="150000"/>
              </a:lnSpc>
              <a:buNone/>
            </a:pPr>
            <a:r>
              <a:rPr lang="fa-IR" sz="2800" dirty="0">
                <a:cs typeface="B Nazanin" panose="00000400000000000000" pitchFamily="2" charset="-78"/>
              </a:rPr>
              <a:t>نتایج مطالعه بر روی مقایسه بتن خودمتراکم تولید شده با زئولیت و میکروسیلیس در نسبت آب به سیمان</a:t>
            </a:r>
          </a:p>
          <a:p>
            <a:pPr algn="just" rtl="1">
              <a:lnSpc>
                <a:spcPct val="150000"/>
              </a:lnSpc>
              <a:buFontTx/>
              <a:buChar char="-"/>
            </a:pPr>
            <a:r>
              <a:rPr lang="fa-IR" sz="2800" dirty="0">
                <a:cs typeface="B Nazanin" panose="00000400000000000000" pitchFamily="2" charset="-78"/>
              </a:rPr>
              <a:t>با توجه به طرح اختلاط این آزمایش مقاومت فشاری بتن های حاوی میکروسیلیس از بتن معمولی بیشتر بوده و با افزایش درصد افزودنی این مقاومت افزایش می یابد.</a:t>
            </a:r>
          </a:p>
          <a:p>
            <a:pPr algn="just" rtl="1">
              <a:lnSpc>
                <a:spcPct val="150000"/>
              </a:lnSpc>
              <a:buFontTx/>
              <a:buChar char="-"/>
            </a:pPr>
            <a:r>
              <a:rPr lang="fa-IR" sz="2800" dirty="0">
                <a:cs typeface="B Nazanin" panose="00000400000000000000" pitchFamily="2" charset="-78"/>
              </a:rPr>
              <a:t>با توجه به طرح اختلاط این آزمایش مقاومت فشار بتن های حاوی زئولیت (با توجه به ثابت بودن مقدار آب به سیمان و ابر روان کننده) از بتن معمولی کمتر بوده و با افزایش میزان درصد این افزودنی مقاومت آن کاهش می یابد.</a:t>
            </a:r>
          </a:p>
        </p:txBody>
      </p:sp>
    </p:spTree>
    <p:extLst>
      <p:ext uri="{BB962C8B-B14F-4D97-AF65-F5344CB8AC3E}">
        <p14:creationId xmlns:p14="http://schemas.microsoft.com/office/powerpoint/2010/main" val="2263762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جمع بندی و نتیجه گیری</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92110" y="1830230"/>
            <a:ext cx="12007780" cy="4771118"/>
          </a:xfrm>
        </p:spPr>
        <p:txBody>
          <a:bodyPr>
            <a:noAutofit/>
          </a:bodyPr>
          <a:lstStyle/>
          <a:p>
            <a:pPr marL="0" indent="0" algn="just" rtl="1">
              <a:lnSpc>
                <a:spcPct val="150000"/>
              </a:lnSpc>
              <a:buNone/>
            </a:pPr>
            <a:r>
              <a:rPr lang="fa-IR" sz="2800" dirty="0">
                <a:cs typeface="B Nazanin" panose="00000400000000000000" pitchFamily="2" charset="-78"/>
              </a:rPr>
              <a:t>نتایج مطالعه بر روی مقایسه بتن خودمتراکم تولید شده با زئولیت و میکروسیلیس در نسبت آب به سیمان</a:t>
            </a:r>
          </a:p>
          <a:p>
            <a:pPr algn="just" rtl="1">
              <a:lnSpc>
                <a:spcPct val="150000"/>
              </a:lnSpc>
              <a:buFontTx/>
              <a:buChar char="-"/>
            </a:pPr>
            <a:r>
              <a:rPr lang="fa-IR" sz="2800" dirty="0">
                <a:cs typeface="B Nazanin" panose="00000400000000000000" pitchFamily="2" charset="-78"/>
              </a:rPr>
              <a:t>مقاومت فشاری نمونه های حاوی میکروسیلیس از نمونه های زئولیتی بیشتر است.</a:t>
            </a:r>
          </a:p>
          <a:p>
            <a:pPr algn="just" rtl="1">
              <a:lnSpc>
                <a:spcPct val="150000"/>
              </a:lnSpc>
              <a:buFontTx/>
              <a:buChar char="-"/>
            </a:pPr>
            <a:r>
              <a:rPr lang="fa-IR" sz="2800" dirty="0">
                <a:cs typeface="B Nazanin" panose="00000400000000000000" pitchFamily="2" charset="-78"/>
              </a:rPr>
              <a:t>با افزایش مقدار میکروسیلیس و کاهش تخلخل و نفوذپذیری خمیر سیمان، مقاومت فشاری بتن خودتراکم افزایش می یابد.</a:t>
            </a:r>
          </a:p>
          <a:p>
            <a:pPr algn="just" rtl="1">
              <a:lnSpc>
                <a:spcPct val="150000"/>
              </a:lnSpc>
              <a:buFontTx/>
              <a:buChar char="-"/>
            </a:pPr>
            <a:r>
              <a:rPr lang="fa-IR" sz="2800" dirty="0">
                <a:cs typeface="B Nazanin" panose="00000400000000000000" pitchFamily="2" charset="-78"/>
              </a:rPr>
              <a:t>استفاده از بتن های خودتراکم باعث کاهش زمان انجام پروژه (تا 80% در اجزای سقف و تیر و ستون) نسبت به بتن معمولی می شود.</a:t>
            </a:r>
          </a:p>
          <a:p>
            <a:pPr algn="just" rtl="1">
              <a:lnSpc>
                <a:spcPct val="150000"/>
              </a:lnSpc>
              <a:buFontTx/>
              <a:buChar char="-"/>
            </a:pPr>
            <a:r>
              <a:rPr lang="fa-IR" sz="2800" dirty="0">
                <a:cs typeface="B Nazanin" panose="00000400000000000000" pitchFamily="2" charset="-78"/>
              </a:rPr>
              <a:t>تعداد نیروی انسانی بیشتری برای استفاده از بتن های معمولی به نسبت بتن های خودتراکم لازم است.</a:t>
            </a:r>
          </a:p>
        </p:txBody>
      </p:sp>
    </p:spTree>
    <p:extLst>
      <p:ext uri="{BB962C8B-B14F-4D97-AF65-F5344CB8AC3E}">
        <p14:creationId xmlns:p14="http://schemas.microsoft.com/office/powerpoint/2010/main" val="1076680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جمع بندی و نتیجه گیری</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lnSpcReduction="10000"/>
          </a:bodyPr>
          <a:lstStyle/>
          <a:p>
            <a:pPr marL="0" indent="0" algn="just" rtl="1">
              <a:lnSpc>
                <a:spcPct val="150000"/>
              </a:lnSpc>
              <a:buNone/>
            </a:pPr>
            <a:r>
              <a:rPr lang="fa-IR" sz="2800" dirty="0">
                <a:cs typeface="B Nazanin" panose="00000400000000000000" pitchFamily="2" charset="-78"/>
              </a:rPr>
              <a:t>بررسی تأثیر ضخامت پوشش بتن و جنس روکش میلگرد بر میزان خوردگی آن در بتن خود متراکم</a:t>
            </a:r>
          </a:p>
          <a:p>
            <a:pPr algn="just" rtl="1">
              <a:lnSpc>
                <a:spcPct val="150000"/>
              </a:lnSpc>
              <a:buFontTx/>
              <a:buChar char="-"/>
            </a:pPr>
            <a:r>
              <a:rPr lang="fa-IR" sz="2800" dirty="0">
                <a:cs typeface="B Nazanin" panose="00000400000000000000" pitchFamily="2" charset="-78"/>
              </a:rPr>
              <a:t>بررسی نتایج حاصل از میزان جذب آب و نفوذ آب نشان می دهد که بیشترین جذب و عمق نفوذ آب در در شرایط جزر و مدی صورت گرفته که بیانگر مخرب تر بودن این محیط است.</a:t>
            </a:r>
          </a:p>
          <a:p>
            <a:pPr algn="just" rtl="1">
              <a:lnSpc>
                <a:spcPct val="150000"/>
              </a:lnSpc>
              <a:buFontTx/>
              <a:buChar char="-"/>
            </a:pPr>
            <a:r>
              <a:rPr lang="fa-IR" sz="2800" dirty="0">
                <a:cs typeface="B Nazanin" panose="00000400000000000000" pitchFamily="2" charset="-78"/>
              </a:rPr>
              <a:t>با انجام آزمایش نفوذ یون کلر مشاهده شد نفوذ یون کلر در شرایط ساحل کمترین مقدار و در شرایط جزر و مدی بیشترین مقدار را دارد.</a:t>
            </a:r>
          </a:p>
          <a:p>
            <a:pPr algn="just" rtl="1">
              <a:lnSpc>
                <a:spcPct val="150000"/>
              </a:lnSpc>
              <a:buFontTx/>
              <a:buChar char="-"/>
            </a:pPr>
            <a:r>
              <a:rPr lang="fa-IR" sz="2800" dirty="0">
                <a:cs typeface="B Nazanin" panose="00000400000000000000" pitchFamily="2" charset="-78"/>
              </a:rPr>
              <a:t>بررسی نتایج حاصل از آزمایشات پتانسیل خوردگی و جریان خوردگی نشان می دهد که در مدت زمان نگهداری نمونه ها در هیچکدام از محیط ها احتمال خوردگی وجود ندارد.</a:t>
            </a:r>
          </a:p>
        </p:txBody>
      </p:sp>
    </p:spTree>
    <p:extLst>
      <p:ext uri="{BB962C8B-B14F-4D97-AF65-F5344CB8AC3E}">
        <p14:creationId xmlns:p14="http://schemas.microsoft.com/office/powerpoint/2010/main" val="26447189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منابع</a:t>
            </a:r>
            <a:endParaRPr lang="en-US" b="1" dirty="0">
              <a:solidFill>
                <a:schemeClr val="tx1"/>
              </a:solidFill>
              <a:cs typeface="B Nazanin" panose="00000400000000000000" pitchFamily="2" charset="-78"/>
            </a:endParaRPr>
          </a:p>
        </p:txBody>
      </p:sp>
      <p:sp>
        <p:nvSpPr>
          <p:cNvPr id="7" name="TextBox 6">
            <a:extLst>
              <a:ext uri="{FF2B5EF4-FFF2-40B4-BE49-F238E27FC236}">
                <a16:creationId xmlns:a16="http://schemas.microsoft.com/office/drawing/2014/main" id="{B99D61F5-B4F0-44AE-9647-6676411561DC}"/>
              </a:ext>
            </a:extLst>
          </p:cNvPr>
          <p:cNvSpPr txBox="1"/>
          <p:nvPr/>
        </p:nvSpPr>
        <p:spPr>
          <a:xfrm>
            <a:off x="112206" y="2055465"/>
            <a:ext cx="11967587" cy="4628190"/>
          </a:xfrm>
          <a:prstGeom prst="rect">
            <a:avLst/>
          </a:prstGeom>
          <a:noFill/>
        </p:spPr>
        <p:txBody>
          <a:bodyPr wrap="square">
            <a:spAutoFit/>
          </a:bodyPr>
          <a:lstStyle/>
          <a:p>
            <a:pPr algn="just" rtl="1">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1</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اریا، عرفان، 1393 ، تاتیر استفاده ا</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ز</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ضایعات نشکن به عنوان درشت دانه بر روی پارامترهای مقاومتی بتن، اولین کنفرانس ملی عمران و توسعه، دانشگاه زیباکنار.</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rtl="0">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2</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N.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Su</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K.C. Hsu, H.W. Chai, A simple mix design method for Self</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Compacting Concrete, Cement and Concrete Research 31(2001)1799–1807.</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rtl="0">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3</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R.B.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Ardalan</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Z.N.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Emamzadeh</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H.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Rasekh</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A.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Joshaghani</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B.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Samali</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Physical and</a:t>
            </a:r>
            <a:r>
              <a:rPr lang="en-US" sz="1800" dirty="0">
                <a:effectLst/>
                <a:latin typeface="B Nazanin" panose="00000400000000000000" pitchFamily="2" charset="-78"/>
                <a:ea typeface="Times New Roman" panose="02020603050405020304" pitchFamily="18" charset="0"/>
                <a:cs typeface="Traditional Arabic" panose="02020603050405020304" pitchFamily="18" charset="-78"/>
              </a:rPr>
              <a:t> </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mechanical</a:t>
            </a:r>
            <a:r>
              <a:rPr lang="en-US" sz="1800" dirty="0">
                <a:effectLst/>
                <a:latin typeface="B Nazanin" panose="00000400000000000000" pitchFamily="2" charset="-78"/>
                <a:ea typeface="Times New Roman" panose="02020603050405020304" pitchFamily="18" charset="0"/>
                <a:cs typeface="Traditional Arabic" panose="02020603050405020304" pitchFamily="18" charset="-78"/>
              </a:rPr>
              <a:t> </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properties of polymer modified self-compacting concrete (SCC)</a:t>
            </a:r>
            <a:r>
              <a:rPr lang="en-US" sz="1800" dirty="0">
                <a:effectLst/>
                <a:latin typeface="B Nazanin" panose="00000400000000000000" pitchFamily="2" charset="-78"/>
                <a:ea typeface="Times New Roman" panose="02020603050405020304" pitchFamily="18" charset="0"/>
                <a:cs typeface="Traditional Arabic" panose="02020603050405020304" pitchFamily="18" charset="-78"/>
              </a:rPr>
              <a:t> </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using natural and recycled aggregates, J. Sustainable Cement-Based Materials 9</a:t>
            </a:r>
            <a:r>
              <a:rPr lang="en-US" sz="1800" dirty="0">
                <a:effectLst/>
                <a:latin typeface="B Nazanin" panose="00000400000000000000" pitchFamily="2" charset="-78"/>
                <a:ea typeface="Times New Roman" panose="02020603050405020304" pitchFamily="18" charset="0"/>
                <a:cs typeface="Traditional Arabic" panose="02020603050405020304" pitchFamily="18" charset="-78"/>
              </a:rPr>
              <a:t> </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(2020) 1–16, </a:t>
            </a:r>
            <a:r>
              <a:rPr lang="en-US" sz="1800" u="sng" dirty="0">
                <a:effectLst/>
                <a:latin typeface="Times New Roman" panose="02020603050405020304" pitchFamily="18" charset="0"/>
                <a:ea typeface="Times New Roman" panose="02020603050405020304" pitchFamily="18" charset="0"/>
                <a:cs typeface="B Nazanin" panose="00000400000000000000" pitchFamily="2" charset="-78"/>
                <a:hlinkClick r:id="rId3">
                  <a:extLst>
                    <a:ext uri="{A12FA001-AC4F-418D-AE19-62706E023703}">
                      <ahyp:hlinkClr xmlns:ahyp="http://schemas.microsoft.com/office/drawing/2018/hyperlinkcolor" val="tx"/>
                    </a:ext>
                  </a:extLst>
                </a:hlinkClick>
              </a:rPr>
              <a:t>https://doi.org/10.1080/21650373.2019.1666060</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rtl="0">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4</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G. De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Schutter</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P.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Bartos</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P.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Domone</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and J. Gibbs, Self-Compacting Concrete</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2008.</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rtl="0">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5</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J.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Gołaszewski</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A.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Kostrzanowska-Siedlarz</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G.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Cygan</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M.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Drewniok</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Mortar as a model to predict self-compacting concrete rheological properties as a function of time and temperature, Constr. Build. Mater. 124 (2016) 1100–1108, https</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doi.org/10.1016/j.conbuildmat.2016.08.136.</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rtl="0">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6</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J. A.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Daczko</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Self-Consolidating Concrete: Applying what we know. 2012.</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3501906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منابع</a:t>
            </a:r>
            <a:endParaRPr lang="en-US" b="1" dirty="0">
              <a:solidFill>
                <a:schemeClr val="tx1"/>
              </a:solidFill>
              <a:cs typeface="B Nazanin" panose="00000400000000000000" pitchFamily="2" charset="-78"/>
            </a:endParaRPr>
          </a:p>
        </p:txBody>
      </p:sp>
      <p:sp>
        <p:nvSpPr>
          <p:cNvPr id="5" name="TextBox 4">
            <a:extLst>
              <a:ext uri="{FF2B5EF4-FFF2-40B4-BE49-F238E27FC236}">
                <a16:creationId xmlns:a16="http://schemas.microsoft.com/office/drawing/2014/main" id="{2582B72F-FB26-4CCF-BF14-0D231B52C1D1}"/>
              </a:ext>
            </a:extLst>
          </p:cNvPr>
          <p:cNvSpPr txBox="1"/>
          <p:nvPr/>
        </p:nvSpPr>
        <p:spPr>
          <a:xfrm>
            <a:off x="153027" y="2193125"/>
            <a:ext cx="11885945" cy="4491101"/>
          </a:xfrm>
          <a:prstGeom prst="rect">
            <a:avLst/>
          </a:prstGeom>
          <a:noFill/>
        </p:spPr>
        <p:txBody>
          <a:bodyPr wrap="square">
            <a:spAutoFit/>
          </a:bodyPr>
          <a:lstStyle/>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7</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N. Roussel, Understanding the Rheology of Concrete. 2011.</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8</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P.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Billberg</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(2019) ‘‘Casting of Self Compacting Concrete Casting of Self Compacting Concrete.”</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9</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T.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Proske</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K.H. Khayat, A.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Omran</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O.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Leitzbach</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Form pressure generated by fresh concrete: A review about practice in formwork design, Mater. Struct</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Constr. 47 (7) (2014) 1099–1113, https://doi.org/10.1617/s11527-014-0274-y.</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10</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Y. Qian, S. Kawashima, Distinguishing dynamic and static yield stress of fresh cement mortars through thixotropy,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Cem</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Concr</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Compos. 86 (2018) 288–296</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https://doi.org/10.1016/j.cemconcomp.2017.11.019.</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11</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L.J. Struble, M.A. Schultz, Using creep and recovery to study flow behavior of fresh cement paste,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Cem</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Concr</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Res. 23 (6) (1993) 1369–1379, </a:t>
            </a:r>
            <a:r>
              <a:rPr lang="en-US" sz="1800" u="sng" dirty="0">
                <a:solidFill>
                  <a:srgbClr val="CAFB50"/>
                </a:solidFill>
                <a:effectLst/>
                <a:latin typeface="Times New Roman" panose="02020603050405020304" pitchFamily="18" charset="0"/>
                <a:ea typeface="Times New Roman" panose="02020603050405020304" pitchFamily="18" charset="0"/>
                <a:cs typeface="B Nazanin" panose="00000400000000000000" pitchFamily="2" charset="-78"/>
                <a:hlinkClick r:id="rId3">
                  <a:extLst>
                    <a:ext uri="{A12FA001-AC4F-418D-AE19-62706E023703}">
                      <ahyp:hlinkClr xmlns:ahyp="http://schemas.microsoft.com/office/drawing/2018/hyperlinkcolor" val="tx"/>
                    </a:ext>
                  </a:extLst>
                </a:hlinkClick>
              </a:rPr>
              <a:t>https://doi.org</a:t>
            </a:r>
            <a:r>
              <a:rPr lang="ar-SA" sz="1800" u="sng" dirty="0">
                <a:effectLst/>
                <a:latin typeface="Times New Roman" panose="02020603050405020304" pitchFamily="18" charset="0"/>
                <a:ea typeface="Times New Roman" panose="02020603050405020304" pitchFamily="18" charset="0"/>
                <a:cs typeface="B Nazanin" panose="00000400000000000000" pitchFamily="2" charset="-78"/>
                <a:hlinkClick r:id="rId3">
                  <a:extLst>
                    <a:ext uri="{A12FA001-AC4F-418D-AE19-62706E023703}">
                      <ahyp:hlinkClr xmlns:ahyp="http://schemas.microsoft.com/office/drawing/2018/hyperlinkcolor" val="tx"/>
                    </a:ext>
                  </a:extLst>
                </a:hlinkClick>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10.1016/0008-8846(93)90074-J.</a:t>
            </a:r>
            <a:endParaRPr lang="fa-IR" sz="1800" dirty="0">
              <a:effectLst/>
              <a:latin typeface="Times New Roman" panose="02020603050405020304" pitchFamily="18" charset="0"/>
              <a:ea typeface="Times New Roman" panose="02020603050405020304" pitchFamily="18" charset="0"/>
              <a:cs typeface="B Nazanin" panose="00000400000000000000" pitchFamily="2"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12</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F. de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Larrard</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C.F. Ferraris, T.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Sedran</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Fresh concrete: A Herschel-</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Bulkley</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material, Mater. Struct. 31 (7) (1998) 494–498, </a:t>
            </a:r>
            <a:r>
              <a:rPr lang="en-US" sz="1800" u="sng" dirty="0">
                <a:solidFill>
                  <a:srgbClr val="CAFB50"/>
                </a:solidFill>
                <a:effectLst/>
                <a:latin typeface="Times New Roman" panose="02020603050405020304" pitchFamily="18" charset="0"/>
                <a:ea typeface="Times New Roman" panose="02020603050405020304" pitchFamily="18" charset="0"/>
                <a:cs typeface="B Nazanin" panose="00000400000000000000" pitchFamily="2" charset="-78"/>
                <a:hlinkClick r:id="rId4">
                  <a:extLst>
                    <a:ext uri="{A12FA001-AC4F-418D-AE19-62706E023703}">
                      <ahyp:hlinkClr xmlns:ahyp="http://schemas.microsoft.com/office/drawing/2018/hyperlinkcolor" val="tx"/>
                    </a:ext>
                  </a:extLst>
                </a:hlinkClick>
              </a:rPr>
              <a:t>https://doi.org/10.1007</a:t>
            </a:r>
            <a:r>
              <a:rPr lang="ar-SA" sz="1800" u="sng" dirty="0">
                <a:effectLst/>
                <a:latin typeface="Times New Roman" panose="02020603050405020304" pitchFamily="18" charset="0"/>
                <a:ea typeface="Times New Roman" panose="02020603050405020304" pitchFamily="18" charset="0"/>
                <a:cs typeface="B Nazanin" panose="00000400000000000000" pitchFamily="2" charset="-78"/>
                <a:hlinkClick r:id="rId4">
                  <a:extLst>
                    <a:ext uri="{A12FA001-AC4F-418D-AE19-62706E023703}">
                      <ahyp:hlinkClr xmlns:ahyp="http://schemas.microsoft.com/office/drawing/2018/hyperlinkcolor" val="tx"/>
                    </a:ext>
                  </a:extLst>
                </a:hlinkClick>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BF02480474.</a:t>
            </a:r>
            <a:endParaRPr lang="en-US" sz="18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854570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منابع</a:t>
            </a:r>
            <a:endParaRPr lang="en-US" b="1" dirty="0">
              <a:solidFill>
                <a:schemeClr val="tx1"/>
              </a:solidFill>
              <a:cs typeface="B Nazanin" panose="00000400000000000000" pitchFamily="2" charset="-78"/>
            </a:endParaRPr>
          </a:p>
        </p:txBody>
      </p:sp>
      <p:sp>
        <p:nvSpPr>
          <p:cNvPr id="6" name="TextBox 5">
            <a:extLst>
              <a:ext uri="{FF2B5EF4-FFF2-40B4-BE49-F238E27FC236}">
                <a16:creationId xmlns:a16="http://schemas.microsoft.com/office/drawing/2014/main" id="{F0DFE6DE-17F5-4E78-B23E-2B88FCAB4BCB}"/>
              </a:ext>
            </a:extLst>
          </p:cNvPr>
          <p:cNvSpPr txBox="1"/>
          <p:nvPr/>
        </p:nvSpPr>
        <p:spPr>
          <a:xfrm>
            <a:off x="0" y="1970907"/>
            <a:ext cx="11895993" cy="4906600"/>
          </a:xfrm>
          <a:prstGeom prst="rect">
            <a:avLst/>
          </a:prstGeom>
          <a:noFill/>
        </p:spPr>
        <p:txBody>
          <a:bodyPr wrap="square">
            <a:spAutoFit/>
          </a:bodyPr>
          <a:lstStyle/>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13</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S.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Tichko</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et al., Influence of the viscosity of self-compacting concrete and the presence of rebars on the formwork pressure while filling bottom-up,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Eng</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Struct. 101 (2015) 698–714, </a:t>
            </a:r>
            <a:r>
              <a:rPr lang="en-US" sz="1800" u="sng" dirty="0">
                <a:effectLst/>
                <a:latin typeface="Times New Roman" panose="02020603050405020304" pitchFamily="18" charset="0"/>
                <a:ea typeface="Times New Roman" panose="02020603050405020304" pitchFamily="18" charset="0"/>
                <a:cs typeface="B Nazanin" panose="00000400000000000000" pitchFamily="2" charset="-78"/>
                <a:hlinkClick r:id="rId3">
                  <a:extLst>
                    <a:ext uri="{A12FA001-AC4F-418D-AE19-62706E023703}">
                      <ahyp:hlinkClr xmlns:ahyp="http://schemas.microsoft.com/office/drawing/2018/hyperlinkcolor" val="tx"/>
                    </a:ext>
                  </a:extLst>
                </a:hlinkClick>
              </a:rPr>
              <a:t>https://doi.org/10.1016/j.engstruct.2015.08.008</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14</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A.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Adjrad</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et al., Prediction of the rupture of circular sections of reinforced concrete and fiber reinforced concrete, Int. J.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Concr</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Struct. Mater. (2016) 1–9</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https://doi.org/10.1007/s40069-016-0137-8.</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15</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C. Shi et al., A review on mixture design methods for self-compacting concrete</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Constr. Build. Mater. 84 (2015) 387–398.</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16</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H. Okamura, Self-compacting high-performance concrete,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Concr</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Int</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(2017) 50–54.</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17</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K. Ozawa, High-performance concrete based on the durability design of concrete structures, in: Proc. of the Second East Asia-Pacific Conference on Structural Engineering and Construction, 1989.</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18</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M.M. Kamal et al., Mechanical properties of self-compacted fiber concrete mixes, HBRC J. 10 (1) (2014) 25–34.</a:t>
            </a:r>
            <a:endParaRPr lang="fa-IR" sz="1800" dirty="0">
              <a:effectLst/>
              <a:latin typeface="Times New Roman" panose="02020603050405020304" pitchFamily="18" charset="0"/>
              <a:ea typeface="Times New Roman" panose="02020603050405020304" pitchFamily="18" charset="0"/>
              <a:cs typeface="B Nazanin" panose="00000400000000000000" pitchFamily="2"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19</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M.J. Oliveira, A.B. Ribeiro, F.G. Branco, Curing effect in the shrinkage of a lower strength self-compacting concrete, Constr. Build. Mater. 93 (2015) 1206–1215.</a:t>
            </a:r>
            <a:endParaRPr lang="en-US" sz="18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29799050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منابع</a:t>
            </a:r>
            <a:endParaRPr lang="en-US" b="1" dirty="0">
              <a:solidFill>
                <a:schemeClr val="tx1"/>
              </a:solidFill>
              <a:cs typeface="B Nazanin" panose="00000400000000000000" pitchFamily="2" charset="-78"/>
            </a:endParaRPr>
          </a:p>
        </p:txBody>
      </p:sp>
      <p:sp>
        <p:nvSpPr>
          <p:cNvPr id="5" name="TextBox 4">
            <a:extLst>
              <a:ext uri="{FF2B5EF4-FFF2-40B4-BE49-F238E27FC236}">
                <a16:creationId xmlns:a16="http://schemas.microsoft.com/office/drawing/2014/main" id="{9A432D7D-616F-4206-97EE-E47F3E80976E}"/>
              </a:ext>
            </a:extLst>
          </p:cNvPr>
          <p:cNvSpPr txBox="1"/>
          <p:nvPr/>
        </p:nvSpPr>
        <p:spPr>
          <a:xfrm>
            <a:off x="0" y="2561648"/>
            <a:ext cx="12192000" cy="2951064"/>
          </a:xfrm>
          <a:prstGeom prst="rect">
            <a:avLst/>
          </a:prstGeom>
          <a:noFill/>
        </p:spPr>
        <p:txBody>
          <a:bodyPr wrap="square">
            <a:spAutoFit/>
          </a:bodyPr>
          <a:lstStyle/>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20</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M. Kamal et al., Experimental investigation on the behavior of normal strength and high strength self-curing self-compacting concrete, J. Build.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Eng</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(2017)</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https://doi.org/10.1016/j.jobe.2017.12.012.</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21</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Shariq Masood Khan, Int. J. Emerging Technol. Eng. Res. 4 (2018) 241–246.</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22</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J. Sanjeev, K.J.N. Sai Nitesh (2020), Study on the effect of steel and glass fibers on fresh and hardened properties of vibrated concrete and self-compacting concrete, </a:t>
            </a:r>
            <a:r>
              <a:rPr lang="en-US" sz="1800" u="sng" dirty="0">
                <a:effectLst/>
                <a:latin typeface="Times New Roman" panose="02020603050405020304" pitchFamily="18" charset="0"/>
                <a:ea typeface="Times New Roman" panose="02020603050405020304" pitchFamily="18" charset="0"/>
                <a:cs typeface="B Nazanin" panose="00000400000000000000" pitchFamily="2" charset="-78"/>
                <a:hlinkClick r:id="rId3">
                  <a:extLst>
                    <a:ext uri="{A12FA001-AC4F-418D-AE19-62706E023703}">
                      <ahyp:hlinkClr xmlns:ahyp="http://schemas.microsoft.com/office/drawing/2018/hyperlinkcolor" val="tx"/>
                    </a:ext>
                  </a:extLst>
                </a:hlinkClick>
              </a:rPr>
              <a:t>https://doi.org/10.1016/j.matpr.2020.03.208</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just">
              <a:lnSpc>
                <a:spcPct val="150000"/>
              </a:lnSpc>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23</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Debalina</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Ghosh, Ammar Abd-</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Elssamd</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a:t>
            </a:r>
            <a:r>
              <a:rPr lang="en-US" sz="1800" dirty="0" err="1">
                <a:effectLst/>
                <a:latin typeface="Times New Roman" panose="02020603050405020304" pitchFamily="18" charset="0"/>
                <a:ea typeface="Times New Roman" panose="02020603050405020304" pitchFamily="18" charset="0"/>
                <a:cs typeface="B Nazanin" panose="00000400000000000000" pitchFamily="2" charset="-78"/>
              </a:rPr>
              <a:t>Zhongguo</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John Ma, Diana Hun, (2021), Development of high-early-strength fiber-reinforced self-compacting concrete, Construction and Building Materials 266 (2021) 121051.</a:t>
            </a:r>
            <a:endParaRPr lang="en-US" sz="12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42304024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Image result for â«Ø¨Ø§ ØªØ´Ú©Ø± Ø¨Ø±Ø§Û Ù¾Ø§ÙØ±Ù¾ÙÛÙØªâ¬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36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99538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مقدمه</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862149" y="1970907"/>
            <a:ext cx="11038114" cy="4771118"/>
          </a:xfrm>
        </p:spPr>
        <p:txBody>
          <a:bodyPr>
            <a:normAutofit/>
          </a:bodyPr>
          <a:lstStyle/>
          <a:p>
            <a:pPr marL="0" indent="0" algn="just" rtl="1">
              <a:lnSpc>
                <a:spcPct val="150000"/>
              </a:lnSpc>
              <a:buNone/>
            </a:pPr>
            <a:r>
              <a:rPr lang="fa-IR" sz="2800" dirty="0">
                <a:cs typeface="B Nazanin" panose="00000400000000000000" pitchFamily="2" charset="-78"/>
              </a:rPr>
              <a:t>بتن به عنوان پرمصرف ترین مصالح ساختمانی شناخته می شود.</a:t>
            </a:r>
          </a:p>
          <a:p>
            <a:pPr marL="0" indent="0" algn="just" rtl="1">
              <a:lnSpc>
                <a:spcPct val="150000"/>
              </a:lnSpc>
              <a:buNone/>
            </a:pPr>
            <a:r>
              <a:rPr lang="fa-IR" sz="2800" dirty="0">
                <a:cs typeface="B Nazanin" panose="00000400000000000000" pitchFamily="2" charset="-78"/>
              </a:rPr>
              <a:t>برای رسیدن به اجرای صحیح سازه های بتنی با صرف انرژی و زمان کمتر بتن خودمتراکم تولید گردید.</a:t>
            </a:r>
          </a:p>
          <a:p>
            <a:pPr marL="0" indent="0" algn="just" rtl="1">
              <a:lnSpc>
                <a:spcPct val="150000"/>
              </a:lnSpc>
              <a:buNone/>
            </a:pPr>
            <a:r>
              <a:rPr lang="fa-IR" sz="2800" dirty="0">
                <a:cs typeface="B Nazanin" panose="00000400000000000000" pitchFamily="2" charset="-78"/>
              </a:rPr>
              <a:t>بتن خودمتراکم  بدون نیاز به ویبره توسط وزن خودمتراکم می شود و در سازه های با تراکم بالای آرماتور بسیار کارآمد است.</a:t>
            </a:r>
          </a:p>
          <a:p>
            <a:pPr marL="0" indent="0" algn="just" rtl="1">
              <a:lnSpc>
                <a:spcPct val="150000"/>
              </a:lnSpc>
              <a:buNone/>
            </a:pPr>
            <a:r>
              <a:rPr lang="fa-IR" sz="2800" dirty="0">
                <a:cs typeface="B Nazanin" panose="00000400000000000000" pitchFamily="2" charset="-78"/>
              </a:rPr>
              <a:t>بتن خود متراکم زمانی که امکان استفاده از ویبراتور وجود نداشته باشد بسیار مناسب می باشد.</a:t>
            </a:r>
          </a:p>
        </p:txBody>
      </p:sp>
    </p:spTree>
    <p:extLst>
      <p:ext uri="{BB962C8B-B14F-4D97-AF65-F5344CB8AC3E}">
        <p14:creationId xmlns:p14="http://schemas.microsoft.com/office/powerpoint/2010/main" val="4839365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انگیزه و ضرورت تحقیق</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401934" y="1970907"/>
            <a:ext cx="11585750" cy="4771118"/>
          </a:xfrm>
        </p:spPr>
        <p:txBody>
          <a:bodyPr>
            <a:normAutofit/>
          </a:bodyPr>
          <a:lstStyle/>
          <a:p>
            <a:pPr marL="0" indent="0" algn="just" rtl="1">
              <a:lnSpc>
                <a:spcPct val="150000"/>
              </a:lnSpc>
              <a:buNone/>
            </a:pPr>
            <a:r>
              <a:rPr lang="fa-IR" sz="2800" dirty="0">
                <a:cs typeface="B Nazanin" panose="00000400000000000000" pitchFamily="2" charset="-78"/>
              </a:rPr>
              <a:t>با پیشرفت تکنولوژی و بوجود آمدن پروژه ها و سیستم های پیچیده ساختمانی و از سوی دیگر با افزایش ساخت و سازها و اجرای سازه های مهندسی و نیاز به افزایش ضریب اطمینان و ایمنی ساخت و نیاز به دستیابی به ترکیبات جدیدی از مصالح ساختمانی و همچنین مکانیزه کردن امور و کاهش دخالت نیروی انسانی و تسهیل پروژه¬های پیچیده بسیار محسوس می شود.</a:t>
            </a:r>
          </a:p>
          <a:p>
            <a:pPr marL="0" indent="0" algn="just" rtl="1">
              <a:lnSpc>
                <a:spcPct val="150000"/>
              </a:lnSpc>
              <a:buNone/>
            </a:pPr>
            <a:r>
              <a:rPr lang="fa-IR" sz="2800" dirty="0">
                <a:cs typeface="B Nazanin" panose="00000400000000000000" pitchFamily="2" charset="-78"/>
              </a:rPr>
              <a:t>با گسترش استفاده از بتن ویژگی هایی همچون دوام، کیفیت، تراکم و بهینه سازی آن از اهمیت ویژه ای برخوردار می شوند لذا با گسترش علم، طراحی سازه ها و شکل طراحی شده مقاطع و اعضا سازه ای پیچیده تر می شود که با ساخت بتن خودتراکم تا حدودی تا حدودی کمک به اجرای اعضا ساختمانی ایجاد گردید.</a:t>
            </a:r>
          </a:p>
        </p:txBody>
      </p:sp>
    </p:spTree>
    <p:extLst>
      <p:ext uri="{BB962C8B-B14F-4D97-AF65-F5344CB8AC3E}">
        <p14:creationId xmlns:p14="http://schemas.microsoft.com/office/powerpoint/2010/main" val="2042959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تاریخچه</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a:bodyPr>
          <a:lstStyle/>
          <a:p>
            <a:pPr marL="0" indent="0" algn="just" rtl="1">
              <a:lnSpc>
                <a:spcPct val="150000"/>
              </a:lnSpc>
              <a:buNone/>
            </a:pPr>
            <a:r>
              <a:rPr lang="fa-IR" sz="2800" dirty="0">
                <a:cs typeface="B Nazanin" panose="00000400000000000000" pitchFamily="2" charset="-78"/>
              </a:rPr>
              <a:t>بتن خود متراکم در ابتدا در سال 1986 توسط مهندسین ژاپنی ابداع گردید.</a:t>
            </a:r>
          </a:p>
          <a:p>
            <a:pPr marL="0" indent="0" algn="just" rtl="1">
              <a:lnSpc>
                <a:spcPct val="150000"/>
              </a:lnSpc>
              <a:buNone/>
            </a:pPr>
            <a:r>
              <a:rPr lang="fa-IR" sz="2800" dirty="0">
                <a:cs typeface="B Nazanin" panose="00000400000000000000" pitchFamily="2" charset="-78"/>
              </a:rPr>
              <a:t>دلیل اولیه ساخت بتن خودمتراکم کمبود دوام بتن در کشور ژاپن در سال 1980 بوده است.</a:t>
            </a:r>
          </a:p>
          <a:p>
            <a:pPr marL="0" indent="0" algn="just" rtl="1">
              <a:lnSpc>
                <a:spcPct val="150000"/>
              </a:lnSpc>
              <a:buNone/>
            </a:pPr>
            <a:r>
              <a:rPr lang="fa-IR" sz="2800" dirty="0">
                <a:cs typeface="B Nazanin" panose="00000400000000000000" pitchFamily="2" charset="-78"/>
              </a:rPr>
              <a:t>در سال 1988 مهندسین ژاپنی با مصالح محلی موفق به ساخت این بتن شدند.</a:t>
            </a:r>
          </a:p>
          <a:p>
            <a:pPr marL="0" indent="0" algn="just" rtl="1">
              <a:lnSpc>
                <a:spcPct val="150000"/>
              </a:lnSpc>
              <a:buNone/>
            </a:pPr>
            <a:r>
              <a:rPr lang="fa-IR" sz="2800" dirty="0">
                <a:cs typeface="B Nazanin" panose="00000400000000000000" pitchFamily="2" charset="-78"/>
              </a:rPr>
              <a:t>اولین مقاله راجع به بتن خودمتراکم توسط ازاوا در دومین کنفرانس آسیای شرقی و اقیانوسیه در ژانویه 1989 ارائه شد.</a:t>
            </a:r>
          </a:p>
          <a:p>
            <a:pPr marL="0" indent="0" algn="just" rtl="1">
              <a:lnSpc>
                <a:spcPct val="150000"/>
              </a:lnSpc>
              <a:buNone/>
            </a:pPr>
            <a:r>
              <a:rPr lang="fa-IR" sz="2800" dirty="0">
                <a:cs typeface="B Nazanin" panose="00000400000000000000" pitchFamily="2" charset="-78"/>
              </a:rPr>
              <a:t>در ابتدا نامی از بتن خودمتراکم نبوده و در تمامی مقالات با عنوان بتن با قابلیت اجرا نامبرده شده است.</a:t>
            </a:r>
          </a:p>
        </p:txBody>
      </p:sp>
    </p:spTree>
    <p:extLst>
      <p:ext uri="{BB962C8B-B14F-4D97-AF65-F5344CB8AC3E}">
        <p14:creationId xmlns:p14="http://schemas.microsoft.com/office/powerpoint/2010/main" val="26633606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تاریخچه</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lnSpcReduction="10000"/>
          </a:bodyPr>
          <a:lstStyle/>
          <a:p>
            <a:pPr marL="0" indent="0" algn="just" rtl="1">
              <a:lnSpc>
                <a:spcPct val="150000"/>
              </a:lnSpc>
              <a:buNone/>
            </a:pPr>
            <a:r>
              <a:rPr lang="fa-IR" sz="2800" dirty="0">
                <a:cs typeface="B Nazanin" panose="00000400000000000000" pitchFamily="2" charset="-78"/>
              </a:rPr>
              <a:t>اولین مقاله ای که در آن از عنوان بتن خودمتراکم استفاده گردید، در سال 1995 در ژاپن به چاپ رسید.</a:t>
            </a:r>
          </a:p>
          <a:p>
            <a:pPr marL="0" indent="0" algn="just" rtl="1">
              <a:lnSpc>
                <a:spcPct val="150000"/>
              </a:lnSpc>
              <a:buNone/>
            </a:pPr>
            <a:r>
              <a:rPr lang="fa-IR" sz="2800" dirty="0">
                <a:cs typeface="B Nazanin" panose="00000400000000000000" pitchFamily="2" charset="-78"/>
              </a:rPr>
              <a:t>استفاده از بتن خودمتراکم در سال های اولیه دهه 1990 رشد سریع داشته است. </a:t>
            </a:r>
          </a:p>
          <a:p>
            <a:pPr marL="0" indent="0" algn="just" rtl="1">
              <a:lnSpc>
                <a:spcPct val="150000"/>
              </a:lnSpc>
              <a:buNone/>
            </a:pPr>
            <a:r>
              <a:rPr lang="fa-IR" sz="2800" dirty="0">
                <a:cs typeface="B Nazanin" panose="00000400000000000000" pitchFamily="2" charset="-78"/>
              </a:rPr>
              <a:t>در سال 1998 انجمن مهندسین عمران ژاپن کمیته ای تحقیقاتی با هدف بنا کردن اصول اولیه جهت بکارگیری بتن خودمتراکم در کاربردهای عملی تاسیس نمود تا روند استفاده از بتن مذکور را در ساخت و سازهای عمرانی در این کشور تسریع بخشد.</a:t>
            </a:r>
          </a:p>
          <a:p>
            <a:pPr marL="0" indent="0" algn="just" rtl="1">
              <a:lnSpc>
                <a:spcPct val="150000"/>
              </a:lnSpc>
              <a:buNone/>
            </a:pPr>
            <a:r>
              <a:rPr lang="fa-IR" sz="2800" dirty="0">
                <a:cs typeface="B Nazanin" panose="00000400000000000000" pitchFamily="2" charset="-78"/>
              </a:rPr>
              <a:t> </a:t>
            </a:r>
          </a:p>
        </p:txBody>
      </p:sp>
    </p:spTree>
    <p:extLst>
      <p:ext uri="{BB962C8B-B14F-4D97-AF65-F5344CB8AC3E}">
        <p14:creationId xmlns:p14="http://schemas.microsoft.com/office/powerpoint/2010/main" val="9220286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تاریخچه</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a:bodyPr>
          <a:lstStyle/>
          <a:p>
            <a:pPr marL="0" indent="0" algn="just" rtl="1">
              <a:lnSpc>
                <a:spcPct val="150000"/>
              </a:lnSpc>
              <a:buNone/>
            </a:pPr>
            <a:r>
              <a:rPr lang="fa-IR" sz="2800" dirty="0">
                <a:cs typeface="B Nazanin" panose="00000400000000000000" pitchFamily="2" charset="-78"/>
              </a:rPr>
              <a:t>در سال 2002 کنفرانسی با عنوان سازه های بتنی در قرن 21 ام در کشور ژاپن برگزار گردید که شامل شش مقاله در ارتباط با بتن خودمتراکم بود که از این تعداد مقاله چهار مقاله از کشور ژاپن مطرح شده بود. </a:t>
            </a:r>
          </a:p>
          <a:p>
            <a:pPr marL="0" indent="0" algn="just" rtl="1">
              <a:lnSpc>
                <a:spcPct val="150000"/>
              </a:lnSpc>
              <a:buNone/>
            </a:pPr>
            <a:r>
              <a:rPr lang="fa-IR" sz="2800" dirty="0">
                <a:cs typeface="B Nazanin" panose="00000400000000000000" pitchFamily="2" charset="-78"/>
              </a:rPr>
              <a:t> اولین کاربرد عملی بتن خودمتراکم در ساخت یک ساختمان در سال 1990 در ژاپن صورت گرفت. پس از ان در سال 1991 از این بتن، جهت ساخت برج های پل معلق کابلی اوهاشی استفاده بعمل آمد.</a:t>
            </a:r>
          </a:p>
        </p:txBody>
      </p:sp>
    </p:spTree>
    <p:extLst>
      <p:ext uri="{BB962C8B-B14F-4D97-AF65-F5344CB8AC3E}">
        <p14:creationId xmlns:p14="http://schemas.microsoft.com/office/powerpoint/2010/main" val="1497356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تاریخچه</a:t>
            </a:r>
            <a:endParaRPr lang="en-US" b="1" dirty="0">
              <a:solidFill>
                <a:schemeClr val="tx1"/>
              </a:solidFill>
              <a:cs typeface="B Nazanin" panose="00000400000000000000" pitchFamily="2" charset="-78"/>
            </a:endParaRPr>
          </a:p>
        </p:txBody>
      </p:sp>
      <p:pic>
        <p:nvPicPr>
          <p:cNvPr id="5" name="Picture 4">
            <a:extLst>
              <a:ext uri="{FF2B5EF4-FFF2-40B4-BE49-F238E27FC236}">
                <a16:creationId xmlns:a16="http://schemas.microsoft.com/office/drawing/2014/main" id="{E5E8449E-4420-4E5B-B934-D37CCB40454D}"/>
              </a:ext>
            </a:extLst>
          </p:cNvPr>
          <p:cNvPicPr>
            <a:picLocks noChangeAspect="1"/>
          </p:cNvPicPr>
          <p:nvPr/>
        </p:nvPicPr>
        <p:blipFill>
          <a:blip r:embed="rId3"/>
          <a:stretch>
            <a:fillRect/>
          </a:stretch>
        </p:blipFill>
        <p:spPr>
          <a:xfrm>
            <a:off x="842922" y="2197334"/>
            <a:ext cx="3678838" cy="4309496"/>
          </a:xfrm>
          <a:prstGeom prst="rect">
            <a:avLst/>
          </a:prstGeom>
        </p:spPr>
      </p:pic>
      <p:sp>
        <p:nvSpPr>
          <p:cNvPr id="7" name="TextBox 6">
            <a:extLst>
              <a:ext uri="{FF2B5EF4-FFF2-40B4-BE49-F238E27FC236}">
                <a16:creationId xmlns:a16="http://schemas.microsoft.com/office/drawing/2014/main" id="{974E4346-A89C-42E4-807A-9F2E0346F50F}"/>
              </a:ext>
            </a:extLst>
          </p:cNvPr>
          <p:cNvSpPr txBox="1"/>
          <p:nvPr/>
        </p:nvSpPr>
        <p:spPr>
          <a:xfrm>
            <a:off x="4704627" y="4090472"/>
            <a:ext cx="6094324" cy="523220"/>
          </a:xfrm>
          <a:prstGeom prst="rect">
            <a:avLst/>
          </a:prstGeom>
          <a:noFill/>
        </p:spPr>
        <p:txBody>
          <a:bodyPr wrap="square">
            <a:spAutoFit/>
          </a:bodyPr>
          <a:lstStyle/>
          <a:p>
            <a:pPr algn="ctr"/>
            <a:r>
              <a:rPr lang="fa-IR" sz="2800" dirty="0">
                <a:cs typeface="B Nazanin" panose="00000400000000000000" pitchFamily="2" charset="-78"/>
              </a:rPr>
              <a:t>پل معلق کابلی اوهاشی </a:t>
            </a:r>
            <a:endParaRPr lang="en-US" sz="2800" dirty="0"/>
          </a:p>
        </p:txBody>
      </p:sp>
    </p:spTree>
    <p:extLst>
      <p:ext uri="{BB962C8B-B14F-4D97-AF65-F5344CB8AC3E}">
        <p14:creationId xmlns:p14="http://schemas.microsoft.com/office/powerpoint/2010/main" val="23677635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002" y="645344"/>
            <a:ext cx="9029700" cy="1325563"/>
          </a:xfrm>
        </p:spPr>
        <p:txBody>
          <a:bodyPr/>
          <a:lstStyle/>
          <a:p>
            <a:pPr algn="ctr" rtl="1"/>
            <a:r>
              <a:rPr lang="fa-IR" sz="4000" b="1" dirty="0">
                <a:solidFill>
                  <a:schemeClr val="tx1"/>
                </a:solidFill>
                <a:cs typeface="B Nazanin" panose="00000400000000000000" pitchFamily="2" charset="-78"/>
              </a:rPr>
              <a:t>تاریخچه</a:t>
            </a:r>
            <a:endParaRPr lang="en-US"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2002" y="1970907"/>
            <a:ext cx="11248261" cy="4771118"/>
          </a:xfrm>
        </p:spPr>
        <p:txBody>
          <a:bodyPr>
            <a:normAutofit/>
          </a:bodyPr>
          <a:lstStyle/>
          <a:p>
            <a:pPr marL="0" indent="0" algn="just" rtl="1">
              <a:lnSpc>
                <a:spcPct val="150000"/>
              </a:lnSpc>
              <a:buNone/>
            </a:pPr>
            <a:r>
              <a:rPr lang="fa-IR" sz="2800" dirty="0">
                <a:cs typeface="B Nazanin" panose="00000400000000000000" pitchFamily="2" charset="-78"/>
              </a:rPr>
              <a:t>نمونه دیگر استفاده از بتن خودمتراکم در دیواره های مخازن پروژه عظیم </a:t>
            </a:r>
            <a:r>
              <a:rPr lang="en-US" sz="2800" dirty="0">
                <a:latin typeface="Times New Roman" panose="02020603050405020304" pitchFamily="18" charset="0"/>
                <a:cs typeface="Times New Roman" panose="02020603050405020304" pitchFamily="18" charset="0"/>
              </a:rPr>
              <a:t>LNG</a:t>
            </a:r>
            <a:r>
              <a:rPr lang="fa-IR" sz="2800" dirty="0">
                <a:cs typeface="B Nazanin" panose="00000400000000000000" pitchFamily="2" charset="-78"/>
              </a:rPr>
              <a:t> شرکت گاز اوساکا در ژاپن می باشد که حجم بتن خودمتراکم مصرفی در این پروژه 12000 متر مکعب می باشد. بتن ریزی این پروژه در سال 1998 تکمیل شد. از مزایای استفاده از بتن مذکور در این پروژه:</a:t>
            </a:r>
          </a:p>
          <a:p>
            <a:pPr marL="0" indent="0" algn="just" rtl="1">
              <a:lnSpc>
                <a:spcPct val="150000"/>
              </a:lnSpc>
              <a:buNone/>
            </a:pPr>
            <a:r>
              <a:rPr lang="fa-IR" sz="2800" dirty="0">
                <a:cs typeface="B Nazanin" panose="00000400000000000000" pitchFamily="2" charset="-78"/>
              </a:rPr>
              <a:t>-	صرفه جویی حدود ۶7 درصد در تعداد کارگران</a:t>
            </a:r>
          </a:p>
          <a:p>
            <a:pPr marL="0" indent="0" algn="just" rtl="1">
              <a:lnSpc>
                <a:spcPct val="150000"/>
              </a:lnSpc>
              <a:buNone/>
            </a:pPr>
            <a:r>
              <a:rPr lang="fa-IR" sz="2800" dirty="0">
                <a:cs typeface="B Nazanin" panose="00000400000000000000" pitchFamily="2" charset="-78"/>
              </a:rPr>
              <a:t>-	صرفه جویی حدود 18 درصد در مدت زمان ساخت</a:t>
            </a:r>
          </a:p>
          <a:p>
            <a:pPr marL="0" indent="0" algn="just" rtl="1">
              <a:lnSpc>
                <a:spcPct val="150000"/>
              </a:lnSpc>
              <a:buNone/>
            </a:pPr>
            <a:r>
              <a:rPr lang="fa-IR" sz="2800" dirty="0">
                <a:cs typeface="B Nazanin" panose="00000400000000000000" pitchFamily="2" charset="-78"/>
              </a:rPr>
              <a:t>-	صرفه جویی حدود 29 درصد در تعداد کارگاه ها در مقایسه با بتن معمولی می باشد.</a:t>
            </a:r>
          </a:p>
          <a:p>
            <a:pPr marL="0" indent="0" algn="just" rtl="1">
              <a:lnSpc>
                <a:spcPct val="150000"/>
              </a:lnSpc>
              <a:buNone/>
            </a:pPr>
            <a:endParaRPr lang="fa-IR" sz="2800" dirty="0">
              <a:cs typeface="B Nazanin" panose="00000400000000000000" pitchFamily="2" charset="-78"/>
            </a:endParaRPr>
          </a:p>
        </p:txBody>
      </p:sp>
    </p:spTree>
    <p:extLst>
      <p:ext uri="{BB962C8B-B14F-4D97-AF65-F5344CB8AC3E}">
        <p14:creationId xmlns:p14="http://schemas.microsoft.com/office/powerpoint/2010/main" val="3762251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lin">
  <a:themeElements>
    <a:clrScheme name="Berlin">
      <a:dk1>
        <a:sysClr val="windowText" lastClr="000000"/>
      </a:dk1>
      <a:lt1>
        <a:sysClr val="window" lastClr="FFFFFF"/>
      </a:lt1>
      <a:dk2>
        <a:srgbClr val="6A9C41"/>
      </a:dk2>
      <a:lt2>
        <a:srgbClr val="E7E6E6"/>
      </a:lt2>
      <a:accent1>
        <a:srgbClr val="A7D535"/>
      </a:accent1>
      <a:accent2>
        <a:srgbClr val="EACA4F"/>
      </a:accent2>
      <a:accent3>
        <a:srgbClr val="FD9850"/>
      </a:accent3>
      <a:accent4>
        <a:srgbClr val="F46442"/>
      </a:accent4>
      <a:accent5>
        <a:srgbClr val="54D289"/>
      </a:accent5>
      <a:accent6>
        <a:srgbClr val="6AD8CB"/>
      </a:accent6>
      <a:hlink>
        <a:srgbClr val="CAFB50"/>
      </a:hlink>
      <a:folHlink>
        <a:srgbClr val="DEFF8B"/>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38000"/>
              </a:schemeClr>
            </a:gs>
            <a:gs pos="50000">
              <a:schemeClr val="phClr">
                <a:shade val="100000"/>
                <a:hueMod val="100000"/>
                <a:satMod val="110000"/>
                <a:lumMod val="130000"/>
              </a:schemeClr>
            </a:gs>
            <a:gs pos="100000">
              <a:schemeClr val="phClr">
                <a:shade val="78000"/>
                <a:hueMod val="106000"/>
                <a:satMod val="120000"/>
                <a:lumMod val="7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B587E4A9-1405-4B4F-8BC3-512EE08D2EB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Berlin</Template>
  <TotalTime>676</TotalTime>
  <Words>2523</Words>
  <Application>Microsoft Office PowerPoint</Application>
  <PresentationFormat>Widescreen</PresentationFormat>
  <Paragraphs>151</Paragraphs>
  <Slides>28</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B Nazanin</vt:lpstr>
      <vt:lpstr>Calibri</vt:lpstr>
      <vt:lpstr>Times New Roman</vt:lpstr>
      <vt:lpstr>Trebuchet MS</vt:lpstr>
      <vt:lpstr>Berlin</vt:lpstr>
      <vt:lpstr>PowerPoint Presentation</vt:lpstr>
      <vt:lpstr>PowerPoint Presentation</vt:lpstr>
      <vt:lpstr>مقدمه</vt:lpstr>
      <vt:lpstr>انگیزه و ضرورت تحقیق</vt:lpstr>
      <vt:lpstr>تاریخچه</vt:lpstr>
      <vt:lpstr>تاریخچه</vt:lpstr>
      <vt:lpstr>تاریخچه</vt:lpstr>
      <vt:lpstr>تاریخچه</vt:lpstr>
      <vt:lpstr>تاریخچه</vt:lpstr>
      <vt:lpstr>تاریخچه</vt:lpstr>
      <vt:lpstr>تاریخچه</vt:lpstr>
      <vt:lpstr>تاریخچه</vt:lpstr>
      <vt:lpstr>تاریخچه</vt:lpstr>
      <vt:lpstr>خصوصیات و مزایای بتن خودمتراکم</vt:lpstr>
      <vt:lpstr>محدودیت های بتن خودمتراکم</vt:lpstr>
      <vt:lpstr>طرح اختلاط بتن</vt:lpstr>
      <vt:lpstr>کارایی بتن خودمتراکم</vt:lpstr>
      <vt:lpstr>آزمایش های بتن خودمتراکم</vt:lpstr>
      <vt:lpstr>جمع بندی و نتیجه گیری</vt:lpstr>
      <vt:lpstr>جمع بندی و نتیجه گیری</vt:lpstr>
      <vt:lpstr>جمع بندی و نتیجه گیری</vt:lpstr>
      <vt:lpstr>جمع بندی و نتیجه گیری</vt:lpstr>
      <vt:lpstr>جمع بندی و نتیجه گیری</vt:lpstr>
      <vt:lpstr>منابع</vt:lpstr>
      <vt:lpstr>منابع</vt:lpstr>
      <vt:lpstr>منابع</vt:lpstr>
      <vt:lpstr>منابع</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Layout</dc:title>
  <dc:creator>ASUS</dc:creator>
  <cp:lastModifiedBy>Asus</cp:lastModifiedBy>
  <cp:revision>140</cp:revision>
  <dcterms:created xsi:type="dcterms:W3CDTF">2019-09-05T07:54:21Z</dcterms:created>
  <dcterms:modified xsi:type="dcterms:W3CDTF">2025-08-11T14:50:32Z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74062900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