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91"/>
  </p:notesMasterIdLst>
  <p:handoutMasterIdLst>
    <p:handoutMasterId r:id="rId92"/>
  </p:handoutMasterIdLst>
  <p:sldIdLst>
    <p:sldId id="265" r:id="rId2"/>
    <p:sldId id="266"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6" r:id="rId83"/>
    <p:sldId id="347" r:id="rId84"/>
    <p:sldId id="348" r:id="rId85"/>
    <p:sldId id="349" r:id="rId86"/>
    <p:sldId id="350" r:id="rId87"/>
    <p:sldId id="351" r:id="rId88"/>
    <p:sldId id="352" r:id="rId89"/>
    <p:sldId id="353"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0" d="100"/>
          <a:sy n="80" d="100"/>
        </p:scale>
        <p:origin x="710" y="5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9/11/2025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9/11/2025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9/11/2025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EAB7D7-3608-4730-B2E2-670834DF882C}" type="datetimeFigureOut">
              <a:rPr lang="en-US" smtClean="0"/>
              <a:t>9/11/2025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EAB7D7-3608-4730-B2E2-670834DF882C}" type="datetimeFigureOut">
              <a:rPr lang="en-US" smtClean="0"/>
              <a:t>9/11/2025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9/11/2025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9/11/2025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1658" y="1709738"/>
            <a:ext cx="10105791" cy="2862262"/>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t>9/11/2025</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EAB7D7-3608-4730-B2E2-670834DF882C}" type="datetimeFigureOut">
              <a:rPr lang="en-US" smtClean="0"/>
              <a:t>9/11/2025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324100" y="274638"/>
            <a:ext cx="9023350" cy="1143000"/>
          </a:xfrm>
        </p:spPr>
        <p:txBody>
          <a:bodyPr/>
          <a:lstStyle/>
          <a:p>
            <a:r>
              <a:rPr lang="en-US"/>
              <a:t>Click to edit Master title style</a:t>
            </a:r>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EAB7D7-3608-4730-B2E2-670834DF882C}" type="datetimeFigureOut">
              <a:rPr lang="en-US" smtClean="0"/>
              <a:t>9/11/2025</a:t>
            </a:fld>
            <a:endParaRPr lang="en-US"/>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EAB7D7-3608-4730-B2E2-670834DF882C}" type="datetimeFigureOut">
              <a:rPr lang="en-US" smtClean="0"/>
              <a:t>9/11/2025</a:t>
            </a:fld>
            <a:endParaRPr lang="en-US"/>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t>9/11/2025</a:t>
            </a:fld>
            <a:endParaRPr lang="en-US"/>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9/11/2025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9/11/2025</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4EAB7D7-3608-4730-B2E2-670834DF882C}" type="datetimeFigureOut">
              <a:rPr lang="en-US" smtClean="0"/>
              <a:pPr/>
              <a:t>9/11/2025</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Add a footer</a:t>
            </a:r>
            <a:endParaRPr lang="en-US" dirty="0"/>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B7BAC7-FE87-40F6-AA24-4F4685D1B022}" type="slidenum">
              <a:rPr lang="en-US" smtClean="0"/>
              <a:pPr/>
              <a:t>‹#›</a:t>
            </a:fld>
            <a:endParaRPr lang="en-US"/>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8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563948"/>
            <a:ext cx="9144000" cy="1179286"/>
          </a:xfrm>
        </p:spPr>
        <p:txBody>
          <a:bodyPr>
            <a:normAutofit/>
          </a:bodyPr>
          <a:lstStyle/>
          <a:p>
            <a:r>
              <a:rPr lang="fa-IR" dirty="0">
                <a:cs typeface="B Mitra" panose="00000400000000000000" pitchFamily="2" charset="-78"/>
              </a:rPr>
              <a:t>فناوری نانو در بتن و بتن خود متراکم</a:t>
            </a:r>
            <a:endParaRPr lang="en-US" dirty="0">
              <a:cs typeface="B Mitra" panose="00000400000000000000" pitchFamily="2" charset="-78"/>
            </a:endParaRPr>
          </a:p>
        </p:txBody>
      </p:sp>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fontScale="90000"/>
          </a:bodyPr>
          <a:lstStyle/>
          <a:p>
            <a:pPr algn="just" rtl="1"/>
            <a:r>
              <a:rPr lang="fa-IR" sz="4000" dirty="0">
                <a:cs typeface="2  Titr" panose="00000700000000000000" pitchFamily="2" charset="-78"/>
              </a:rPr>
              <a:t>بتن با مقاومت بالا ( </a:t>
            </a:r>
            <a:r>
              <a:rPr lang="en-US" sz="4000" dirty="0">
                <a:cs typeface="2  Titr" panose="00000700000000000000" pitchFamily="2" charset="-78"/>
              </a:rPr>
              <a:t>HSC-High Strength Concrete </a:t>
            </a:r>
            <a:r>
              <a:rPr lang="fa-IR" sz="4000" dirty="0">
                <a:cs typeface="2  Titr" panose="00000700000000000000" pitchFamily="2" charset="-78"/>
              </a:rPr>
              <a:t>)</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در چند دهه اخیر رسیدن به مقاومت فشاری بالا در بتن از اهداف اصلی دست اندرکاران در این رشته بوده است. بر اساس آئین نامه بتن آمریکا (</a:t>
            </a:r>
            <a:r>
              <a:rPr lang="en-US" sz="2000" dirty="0">
                <a:cs typeface="B Nazanin" panose="00000400000000000000" pitchFamily="2" charset="-78"/>
              </a:rPr>
              <a:t>ACI</a:t>
            </a:r>
            <a:r>
              <a:rPr lang="fa-IR" sz="2000" dirty="0">
                <a:cs typeface="B Nazanin" panose="00000400000000000000" pitchFamily="2" charset="-78"/>
              </a:rPr>
              <a:t>)</a:t>
            </a:r>
            <a:r>
              <a:rPr lang="en-US" sz="2000" dirty="0">
                <a:cs typeface="B Nazanin" panose="00000400000000000000" pitchFamily="2" charset="-78"/>
              </a:rPr>
              <a:t> </a:t>
            </a:r>
            <a:r>
              <a:rPr lang="fa-IR" sz="2000" dirty="0">
                <a:cs typeface="B Nazanin" panose="00000400000000000000" pitchFamily="2" charset="-78"/>
              </a:rPr>
              <a:t>بتن با مقاوت بالا بتنی است که دارای مقاومت فشاری بالاتر از 42 مگاپاسکال برای بتن ساخته شده از سنگدانه های سبک باشد. ساخت بتن با مقاومت فشاری حدود 50 مگاپاسکال با کاهش نسبت آب به سیمان تا 0/3 امکان پذیر می باشد.</a:t>
            </a:r>
          </a:p>
          <a:p>
            <a:pPr algn="just" rtl="1">
              <a:lnSpc>
                <a:spcPct val="200000"/>
              </a:lnSpc>
            </a:pPr>
            <a:r>
              <a:rPr lang="fa-IR" sz="2000" dirty="0">
                <a:cs typeface="B Nazanin" panose="00000400000000000000" pitchFamily="2" charset="-78"/>
              </a:rPr>
              <a:t>استفاده از مواد نانو در ترکیبات بتن مانند </a:t>
            </a:r>
            <a:r>
              <a:rPr lang="en-US" sz="2000" dirty="0" err="1">
                <a:cs typeface="B Nazanin" panose="00000400000000000000" pitchFamily="2" charset="-78"/>
              </a:rPr>
              <a:t>Nanotitanium</a:t>
            </a:r>
            <a:r>
              <a:rPr lang="en-US" sz="2000" dirty="0">
                <a:cs typeface="B Nazanin" panose="00000400000000000000" pitchFamily="2" charset="-78"/>
              </a:rPr>
              <a:t> </a:t>
            </a:r>
            <a:r>
              <a:rPr lang="fa-IR" sz="2000" dirty="0">
                <a:cs typeface="B Nazanin" panose="00000400000000000000" pitchFamily="2" charset="-78"/>
              </a:rPr>
              <a:t> می تواند بتن را متراکم تر کرده و انعطاف پذیری را افزایش داده و عملکرد بتن را بهبود بخشد.</a:t>
            </a:r>
          </a:p>
        </p:txBody>
      </p:sp>
    </p:spTree>
    <p:extLst>
      <p:ext uri="{BB962C8B-B14F-4D97-AF65-F5344CB8AC3E}">
        <p14:creationId xmlns:p14="http://schemas.microsoft.com/office/powerpoint/2010/main" val="423933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fontScale="90000"/>
          </a:bodyPr>
          <a:lstStyle/>
          <a:p>
            <a:pPr algn="just" rtl="1"/>
            <a:r>
              <a:rPr lang="fa-IR" sz="4000" dirty="0">
                <a:cs typeface="2  Titr" panose="00000700000000000000" pitchFamily="2" charset="-78"/>
              </a:rPr>
              <a:t>ویژگی های مکانیکی در هنگام استفاده از مواد نانو بتن</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مطالعات ریز ساختاری نمونه بتن با ملات استفاده شده از مواد نانو بتن نشان داده است که زمانیکه مقدار کمی از نانو ذرات بصورت یکنواخت در مسیر سیمان پراکنده شده است، این نانو ذرات به علت انرژی بالای خود باعث تسریع در عمل هیدراتاسیون می شوند.</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2495006" y="2522039"/>
            <a:ext cx="7328263" cy="395713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8738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fontScale="90000"/>
          </a:bodyPr>
          <a:lstStyle/>
          <a:p>
            <a:pPr algn="just" rtl="1"/>
            <a:r>
              <a:rPr lang="fa-IR" sz="4000" dirty="0">
                <a:cs typeface="2  Titr" panose="00000700000000000000" pitchFamily="2" charset="-78"/>
              </a:rPr>
              <a:t>ویژگی های مکانیکی در هنگام استفاده از مواد نانو بتن</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marL="342900" indent="-342900" algn="just" rtl="1">
              <a:lnSpc>
                <a:spcPct val="200000"/>
              </a:lnSpc>
              <a:buFont typeface="Wingdings" panose="05000000000000000000" pitchFamily="2" charset="2"/>
              <a:buChar char="ü"/>
            </a:pPr>
            <a:r>
              <a:rPr lang="fa-IR" sz="2000" dirty="0">
                <a:cs typeface="B Nazanin" panose="00000400000000000000" pitchFamily="2" charset="-78"/>
              </a:rPr>
              <a:t>اثرات نانو سیلیکا در فرآیند هیدراتاسیون:</a:t>
            </a:r>
          </a:p>
          <a:p>
            <a:pPr marL="342900" indent="-342900" algn="just" rtl="1">
              <a:lnSpc>
                <a:spcPct val="200000"/>
              </a:lnSpc>
              <a:buFont typeface="Wingdings" panose="05000000000000000000" pitchFamily="2" charset="2"/>
              <a:buChar char="q"/>
            </a:pPr>
            <a:r>
              <a:rPr lang="fa-IR" sz="2000" dirty="0">
                <a:cs typeface="B Nazanin" panose="00000400000000000000" pitchFamily="2" charset="-78"/>
              </a:rPr>
              <a:t>افزایش نرخ هیدراتاسیون اولیه</a:t>
            </a:r>
          </a:p>
          <a:p>
            <a:pPr marL="342900" indent="-342900" algn="just" rtl="1">
              <a:lnSpc>
                <a:spcPct val="200000"/>
              </a:lnSpc>
              <a:buFont typeface="Wingdings" panose="05000000000000000000" pitchFamily="2" charset="2"/>
              <a:buChar char="q"/>
            </a:pPr>
            <a:r>
              <a:rPr lang="fa-IR" sz="2000" dirty="0">
                <a:cs typeface="B Nazanin" panose="00000400000000000000" pitchFamily="2" charset="-78"/>
              </a:rPr>
              <a:t> افزایش مقدار ژل </a:t>
            </a:r>
            <a:r>
              <a:rPr lang="en-US" sz="2000" dirty="0">
                <a:cs typeface="B Nazanin" panose="00000400000000000000" pitchFamily="2" charset="-78"/>
              </a:rPr>
              <a:t>C-S-H</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در خمیر سیمانی </a:t>
            </a:r>
          </a:p>
          <a:p>
            <a:pPr marL="342900" indent="-342900" algn="just" rtl="1">
              <a:lnSpc>
                <a:spcPct val="200000"/>
              </a:lnSpc>
              <a:buFont typeface="Wingdings" panose="05000000000000000000" pitchFamily="2" charset="2"/>
              <a:buChar char="q"/>
            </a:pPr>
            <a:r>
              <a:rPr lang="fa-IR" sz="2000" dirty="0">
                <a:cs typeface="B Nazanin" panose="00000400000000000000" pitchFamily="2" charset="-78"/>
              </a:rPr>
              <a:t>کاهش تخلخل</a:t>
            </a:r>
          </a:p>
          <a:p>
            <a:pPr marL="342900" indent="-342900" algn="just" rtl="1">
              <a:lnSpc>
                <a:spcPct val="200000"/>
              </a:lnSpc>
              <a:buFont typeface="Wingdings" panose="05000000000000000000" pitchFamily="2" charset="2"/>
              <a:buChar char="q"/>
            </a:pPr>
            <a:r>
              <a:rPr lang="fa-IR" sz="2000" dirty="0">
                <a:cs typeface="B Nazanin" panose="00000400000000000000" pitchFamily="2" charset="-78"/>
              </a:rPr>
              <a:t>بهبود شکل پذیری </a:t>
            </a:r>
          </a:p>
          <a:p>
            <a:pPr algn="just" rtl="1">
              <a:lnSpc>
                <a:spcPct val="200000"/>
              </a:lnSpc>
            </a:pPr>
            <a:r>
              <a:rPr lang="fa-IR" sz="2000" dirty="0">
                <a:cs typeface="B Nazanin" panose="00000400000000000000" pitchFamily="2" charset="-78"/>
              </a:rPr>
              <a:t>نکته قابل توجه در اثر بخشی نانو ذرات این است که نانو ذرات بیشتر در سنین اولیه ( بخصوص در سه روز اول ) اثر بخشی زیادی از خود نشان می دهند.</a:t>
            </a:r>
          </a:p>
        </p:txBody>
      </p:sp>
      <p:pic>
        <p:nvPicPr>
          <p:cNvPr id="5" name="Picture 4"/>
          <p:cNvPicPr/>
          <p:nvPr/>
        </p:nvPicPr>
        <p:blipFill>
          <a:blip r:embed="rId2"/>
          <a:stretch>
            <a:fillRect/>
          </a:stretch>
        </p:blipFill>
        <p:spPr>
          <a:xfrm>
            <a:off x="1345474" y="1431698"/>
            <a:ext cx="5484495" cy="313245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5168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fontScale="90000"/>
          </a:bodyPr>
          <a:lstStyle/>
          <a:p>
            <a:pPr algn="just" rtl="1"/>
            <a:r>
              <a:rPr lang="fa-IR" sz="4000" dirty="0">
                <a:cs typeface="2  Titr" panose="00000700000000000000" pitchFamily="2" charset="-78"/>
              </a:rPr>
              <a:t>ویژگی های مکانیکی در هنگام استفاده از مواد نانو بتن</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lnSpcReduction="10000"/>
          </a:bodyPr>
          <a:lstStyle/>
          <a:p>
            <a:pPr algn="just" rtl="1">
              <a:lnSpc>
                <a:spcPct val="200000"/>
              </a:lnSpc>
            </a:pPr>
            <a:r>
              <a:rPr lang="fa-IR" sz="2000" dirty="0">
                <a:cs typeface="B Nazanin" panose="00000400000000000000" pitchFamily="2" charset="-78"/>
              </a:rPr>
              <a:t>تحقیقات نشان داده است که مقاومت خمشی و فشاری ملات سیمان حاوی نانو ذرات </a:t>
            </a:r>
            <a:r>
              <a:rPr lang="en-US" sz="2000" dirty="0">
                <a:cs typeface="B Nazanin" panose="00000400000000000000" pitchFamily="2" charset="-78"/>
              </a:rPr>
              <a:t>SiO2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و </a:t>
            </a:r>
            <a:r>
              <a:rPr lang="en-US" sz="2000" dirty="0">
                <a:cs typeface="B Nazanin" panose="00000400000000000000" pitchFamily="2" charset="-78"/>
              </a:rPr>
              <a:t>Fe2O3</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بالاتر از ملات سیمان معمولی می باشد. افزودن 10 درصد نانو </a:t>
            </a:r>
            <a:r>
              <a:rPr lang="en-US" sz="2000" dirty="0">
                <a:cs typeface="B Nazanin" panose="00000400000000000000" pitchFamily="2" charset="-78"/>
              </a:rPr>
              <a:t>SiO2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با عوامل پراکنده منجر به افزایش 26 درصدی مقاومت فشاری می شود، در حالیکه افزایش 10 درصد میکروسیلیس باعث افزایش 10 درصدی مقاومت فشاری می شود.</a:t>
            </a:r>
          </a:p>
          <a:p>
            <a:pPr algn="just" rtl="1">
              <a:lnSpc>
                <a:spcPct val="200000"/>
              </a:lnSpc>
            </a:pPr>
            <a:r>
              <a:rPr lang="fa-IR" sz="2000" dirty="0">
                <a:cs typeface="B Nazanin" panose="00000400000000000000" pitchFamily="2" charset="-78"/>
              </a:rPr>
              <a:t>برای افزایش مقاومت فشاری بتن از یک ماده دیگر بنام نانو فوم که پودر مخلوط </a:t>
            </a:r>
            <a:r>
              <a:rPr lang="en-US" sz="2000" dirty="0">
                <a:cs typeface="B Nazanin" panose="00000400000000000000" pitchFamily="2" charset="-78"/>
              </a:rPr>
              <a:t>SiO2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و آمورف تولیدشده از خاکستر بادی است که تا 120 مگاپاسکال می توان مقاومت فشاری بتن را افزایش داد.</a:t>
            </a:r>
          </a:p>
          <a:p>
            <a:pPr algn="just" rtl="1">
              <a:lnSpc>
                <a:spcPct val="200000"/>
              </a:lnSpc>
            </a:pPr>
            <a:r>
              <a:rPr lang="fa-IR" sz="2000" dirty="0">
                <a:cs typeface="B Nazanin" panose="00000400000000000000" pitchFamily="2" charset="-78"/>
              </a:rPr>
              <a:t>برای افزایش مدول الاستیسیته بتن از </a:t>
            </a:r>
            <a:r>
              <a:rPr lang="en-US" sz="2000" dirty="0">
                <a:cs typeface="B Nazanin" panose="00000400000000000000" pitchFamily="2" charset="-78"/>
              </a:rPr>
              <a:t>Nano Al2O3</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استفاده می شود بطوریکه با افودن 5 درصد از این ماده در ملات سیمان در طی 28 روز مدول الاستیسیته حدوداً 143 درصد افزایش می یابد.</a:t>
            </a:r>
          </a:p>
          <a:p>
            <a:pPr algn="just" rtl="1">
              <a:lnSpc>
                <a:spcPct val="200000"/>
              </a:lnSpc>
            </a:pPr>
            <a:r>
              <a:rPr lang="fa-IR" sz="2000" dirty="0">
                <a:cs typeface="B Nazanin" panose="00000400000000000000" pitchFamily="2" charset="-78"/>
              </a:rPr>
              <a:t>علاوه بر مواد ذکر شده افزودن پودر </a:t>
            </a:r>
            <a:r>
              <a:rPr lang="en-US" sz="2000" dirty="0">
                <a:cs typeface="B Nazanin" panose="00000400000000000000" pitchFamily="2" charset="-78"/>
              </a:rPr>
              <a:t>ZrO2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بر روی ملات سیمان می تواند باعث کاهش تخلخل و نفوذپذیری و افزایش مقاومت فشاری و بهبود در ساختار خمیر سیمان شود.</a:t>
            </a:r>
          </a:p>
        </p:txBody>
      </p:sp>
    </p:spTree>
    <p:extLst>
      <p:ext uri="{BB962C8B-B14F-4D97-AF65-F5344CB8AC3E}">
        <p14:creationId xmlns:p14="http://schemas.microsoft.com/office/powerpoint/2010/main" val="325619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algn="just" rtl="1"/>
            <a:r>
              <a:rPr lang="fa-IR" sz="4000" dirty="0">
                <a:cs typeface="2  Titr" panose="00000700000000000000" pitchFamily="2" charset="-78"/>
              </a:rPr>
              <a:t>نانو سیمان های حاوی نانو سیلیس</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مهمترین ترکیب پوزولان ها، سیلیکا آمورف و یا سیلیس شیشه ای است که در نتیجه واکنش آنها با هیدروکسید کلسیم، سیلیکات کلسیم هیدراته شده، تولید می شوند. سرعت واکنش و واکنش پذیری پوزولان ها، سیلیکا آمورف و یا سیلیس شیشه ای است که در نتیجه واکنش آنها با هیدروکسید کلسیم، سیلیکات کلسیم هیدراته شده، تولید می شوند. بنابراین بدیهی است که نانو سیلیس ها به دلیل سطح مقطع بیشتر از اهمیت خاصی برخوردار باشند. تحقیقات انجام شده نشان داده است که مقاومت فشاری 7 روزه و 28 روزه سیمان¬های حاوی نانو سیلیس بیشتر از سیمان های حاوی میکرو سیلیس می باشد. علاوه بر این، آزمایشات و سرعت تغییرات حرارتی، نشان-دهنده افزایش واکنش پذیری سیمان های </a:t>
            </a:r>
            <a:r>
              <a:rPr lang="en-US" sz="2000" dirty="0">
                <a:cs typeface="B Nazanin" panose="00000400000000000000" pitchFamily="2" charset="-78"/>
              </a:rPr>
              <a:t>Ca(OH) 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و باقیمانده مقدار حاوی نانو سیلیس می باشد. استفاده از نانو سلیس در سیمان، نه تنها به علت پرکنندگی منافذ باعث بهبود ساختار می¬شود، بلکه واکنش های پوزولانی را فعال تر می نماید.</a:t>
            </a:r>
          </a:p>
        </p:txBody>
      </p:sp>
    </p:spTree>
    <p:extLst>
      <p:ext uri="{BB962C8B-B14F-4D97-AF65-F5344CB8AC3E}">
        <p14:creationId xmlns:p14="http://schemas.microsoft.com/office/powerpoint/2010/main" val="2003400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algn="just" rtl="1"/>
            <a:r>
              <a:rPr lang="fa-IR" sz="4000" dirty="0">
                <a:cs typeface="2  Titr" panose="00000700000000000000" pitchFamily="2" charset="-78"/>
              </a:rPr>
              <a:t>نانو سیمان های حاوی نانو سیلیس</a:t>
            </a:r>
            <a:endParaRPr lang="en-US" sz="4000" dirty="0">
              <a:cs typeface="2  Titr" panose="00000700000000000000" pitchFamily="2" charset="-78"/>
            </a:endParaRPr>
          </a:p>
        </p:txBody>
      </p:sp>
      <p:sp>
        <p:nvSpPr>
          <p:cNvPr id="3" name="Subtitle 2"/>
          <p:cNvSpPr>
            <a:spLocks noGrp="1"/>
          </p:cNvSpPr>
          <p:nvPr>
            <p:ph type="subTitle" idx="1"/>
          </p:nvPr>
        </p:nvSpPr>
        <p:spPr>
          <a:xfrm>
            <a:off x="1619794" y="1110343"/>
            <a:ext cx="10189029" cy="5643154"/>
          </a:xfrm>
        </p:spPr>
        <p:txBody>
          <a:bodyPr>
            <a:normAutofit/>
          </a:bodyPr>
          <a:lstStyle/>
          <a:p>
            <a:pPr algn="just" rtl="1">
              <a:lnSpc>
                <a:spcPct val="200000"/>
              </a:lnSpc>
            </a:pPr>
            <a:r>
              <a:rPr lang="fa-IR" sz="2000" dirty="0">
                <a:cs typeface="B Nazanin" panose="00000400000000000000" pitchFamily="2" charset="-78"/>
              </a:rPr>
              <a:t>برای سیمان های حاوی 10 % نانو سیلیس </a:t>
            </a:r>
            <a:r>
              <a:rPr lang="en-US" sz="2000" dirty="0">
                <a:cs typeface="B Nazanin" panose="00000400000000000000" pitchFamily="2" charset="-78"/>
              </a:rPr>
              <a:t>Ca(OH) 2</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نتایج حاصل از آنالیز کمی در طول 7 روز نشان داده که مقدار 4/16 % دوده سیلیس نیز به علت افزایش واکنش های پوزولانی و ایجاد سیلیکات کلسیم با نانو سیلیس و دوده سیلیس </a:t>
            </a:r>
            <a:r>
              <a:rPr lang="en-US" sz="2000" dirty="0">
                <a:cs typeface="B Nazanin" panose="00000400000000000000" pitchFamily="2" charset="-78"/>
              </a:rPr>
              <a:t>CH</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میزان واکنش هیدراته شده و پرشدن منافذ سیمان افزایش می یابد. آنالیز نتایج نشان می¬دهد که با افزایش نانو سیلیس و دوده سیلیس، پیک مربوط به زمان را به شدت کاهش می دهد.</a:t>
            </a:r>
          </a:p>
          <a:p>
            <a:pPr algn="just" rtl="1">
              <a:lnSpc>
                <a:spcPct val="200000"/>
              </a:lnSpc>
            </a:pPr>
            <a:r>
              <a:rPr lang="fa-IR" sz="2000" dirty="0">
                <a:cs typeface="B Nazanin" panose="00000400000000000000" pitchFamily="2" charset="-78"/>
              </a:rPr>
              <a:t>بررسی هیدراته شدن سیمان های حاوی نانو سیلیس و دوده سیلیس و مقایسه آن با سیمان¬های معمولی نشان می دهد که افزودن 3 % نانو سیلیس به ملات سیمان باعث کاهش اندازه کریستال های </a:t>
            </a:r>
            <a:r>
              <a:rPr lang="en-US" sz="2000" dirty="0">
                <a:cs typeface="B Nazanin" panose="00000400000000000000" pitchFamily="2" charset="-78"/>
              </a:rPr>
              <a:t>CH</a:t>
            </a:r>
            <a:r>
              <a:rPr lang="fa-IR" sz="2000" dirty="0">
                <a:cs typeface="B Nazanin" panose="00000400000000000000" pitchFamily="2" charset="-78"/>
              </a:rPr>
              <a:t> </a:t>
            </a:r>
            <a:r>
              <a:rPr lang="en-US" sz="2000" dirty="0">
                <a:cs typeface="B Nazanin" panose="00000400000000000000" pitchFamily="2" charset="-78"/>
              </a:rPr>
              <a:t> </a:t>
            </a:r>
            <a:r>
              <a:rPr lang="fa-IR" sz="2000" dirty="0">
                <a:cs typeface="B Nazanin" panose="00000400000000000000" pitchFamily="2" charset="-78"/>
              </a:rPr>
              <a:t>می شود، کریستال-های </a:t>
            </a:r>
            <a:r>
              <a:rPr lang="en-US" sz="2000" dirty="0">
                <a:cs typeface="B Nazanin" panose="00000400000000000000" pitchFamily="2" charset="-78"/>
              </a:rPr>
              <a:t>CH </a:t>
            </a:r>
            <a:r>
              <a:rPr lang="fa-IR" sz="2000" dirty="0">
                <a:cs typeface="B Nazanin" panose="00000400000000000000" pitchFamily="2" charset="-78"/>
              </a:rPr>
              <a:t>جمع تر شده و اصطلاحاً چین خورده و در نتیجه سطح مشترک مواد واکنش دهنده نسبت به سیمان-های حاوی دوده سیلیس، مناسبتر می باشد.</a:t>
            </a:r>
          </a:p>
        </p:txBody>
      </p:sp>
    </p:spTree>
    <p:extLst>
      <p:ext uri="{BB962C8B-B14F-4D97-AF65-F5344CB8AC3E}">
        <p14:creationId xmlns:p14="http://schemas.microsoft.com/office/powerpoint/2010/main" val="426412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algn="just" rtl="1"/>
            <a:r>
              <a:rPr lang="fa-IR" sz="4000" dirty="0">
                <a:cs typeface="2  Titr" panose="00000700000000000000" pitchFamily="2" charset="-78"/>
              </a:rPr>
              <a:t>نانو سیمان های حاوی نانو سیلیس</a:t>
            </a:r>
            <a:endParaRPr lang="en-US" sz="4000" dirty="0">
              <a:cs typeface="2  Titr" panose="00000700000000000000" pitchFamily="2" charset="-78"/>
            </a:endParaRPr>
          </a:p>
        </p:txBody>
      </p:sp>
      <p:sp>
        <p:nvSpPr>
          <p:cNvPr id="3" name="Subtitle 2"/>
          <p:cNvSpPr>
            <a:spLocks noGrp="1"/>
          </p:cNvSpPr>
          <p:nvPr>
            <p:ph type="subTitle" idx="1"/>
          </p:nvPr>
        </p:nvSpPr>
        <p:spPr>
          <a:xfrm>
            <a:off x="1619794" y="1110343"/>
            <a:ext cx="10189029" cy="5643154"/>
          </a:xfrm>
        </p:spPr>
        <p:txBody>
          <a:bodyPr>
            <a:normAutofit/>
          </a:bodyPr>
          <a:lstStyle/>
          <a:p>
            <a:pPr algn="just" rtl="1">
              <a:lnSpc>
                <a:spcPct val="200000"/>
              </a:lnSpc>
            </a:pPr>
            <a:r>
              <a:rPr lang="fa-IR" sz="2000" dirty="0">
                <a:cs typeface="B Nazanin" panose="00000400000000000000" pitchFamily="2" charset="-78"/>
              </a:rPr>
              <a:t>افزودن نانو سیلیس و دوده سیلیس بر روی زمان گیرش سیمان مؤثر می باشد و زمان گیرش اولیه را کاهش می دهد. با افزایش نانو سیلیس به سیمان، متراکم تر شده و نفوذپذیری نسبت به سیمان معمولی به تدریج کاهش می یابد.</a:t>
            </a:r>
          </a:p>
          <a:p>
            <a:pPr algn="just" rtl="1">
              <a:lnSpc>
                <a:spcPct val="200000"/>
              </a:lnSpc>
            </a:pPr>
            <a:r>
              <a:rPr lang="fa-IR" sz="2000" dirty="0">
                <a:cs typeface="B Nazanin" panose="00000400000000000000" pitchFamily="2" charset="-78"/>
              </a:rPr>
              <a:t>گیرش اولیه نمونه های حاوی نانو سیلیس، نسبت به نمونه های حاوی دوده سیلیس، سریعتر بوده و تفاوت بین زمان گیرش اولیه و گیرش نهایی نمونه های حاوی نانو سیلیس نسبت به نمونه های حاوی دوده سیلیس به دلیل کاهش نفوذپذیری  (متراکم بودن ساختار نانو سیمان ها ) بیشتر می باشد.</a:t>
            </a:r>
          </a:p>
        </p:txBody>
      </p:sp>
    </p:spTree>
    <p:extLst>
      <p:ext uri="{BB962C8B-B14F-4D97-AF65-F5344CB8AC3E}">
        <p14:creationId xmlns:p14="http://schemas.microsoft.com/office/powerpoint/2010/main" val="321023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ctrTitle"/>
              </p:nvPr>
            </p:nvSpPr>
            <p:spPr>
              <a:xfrm>
                <a:off x="2495006" y="0"/>
                <a:ext cx="9313817" cy="1005840"/>
              </a:xfrm>
            </p:spPr>
            <p:txBody>
              <a:bodyPr>
                <a:normAutofit/>
              </a:bodyPr>
              <a:lstStyle/>
              <a:p>
                <a:pPr lvl="0" algn="just" rtl="1"/>
                <a:r>
                  <a:rPr lang="fa-IR" sz="4000" b="1" dirty="0">
                    <a:cs typeface="2  Titr" panose="00000700000000000000" pitchFamily="2" charset="-78"/>
                  </a:rPr>
                  <a:t>نانو سیمان­های حاوی </a:t>
                </a:r>
                <a14:m>
                  <m:oMath xmlns:m="http://schemas.openxmlformats.org/officeDocument/2006/math">
                    <m:sSub>
                      <m:sSubPr>
                        <m:ctrlPr>
                          <a:rPr lang="en-US" sz="4000" b="1" i="1">
                            <a:latin typeface="Cambria Math" panose="02040503050406030204" pitchFamily="18" charset="0"/>
                          </a:rPr>
                        </m:ctrlPr>
                      </m:sSubPr>
                      <m:e>
                        <m:r>
                          <a:rPr lang="en-US" sz="4000" b="1" i="1">
                            <a:latin typeface="Cambria Math" panose="02040503050406030204" pitchFamily="18" charset="0"/>
                          </a:rPr>
                          <m:t>𝑨𝑳</m:t>
                        </m:r>
                      </m:e>
                      <m:sub>
                        <m:r>
                          <a:rPr lang="en-US" sz="4000" b="1" i="1">
                            <a:latin typeface="Cambria Math" panose="02040503050406030204" pitchFamily="18" charset="0"/>
                          </a:rPr>
                          <m:t>𝟐</m:t>
                        </m:r>
                      </m:sub>
                    </m:sSub>
                    <m:sSub>
                      <m:sSubPr>
                        <m:ctrlPr>
                          <a:rPr lang="en-US" sz="4000" b="1" i="1">
                            <a:latin typeface="Cambria Math" panose="02040503050406030204" pitchFamily="18" charset="0"/>
                          </a:rPr>
                        </m:ctrlPr>
                      </m:sSubPr>
                      <m:e>
                        <m:r>
                          <a:rPr lang="en-US" sz="4000" b="1" i="1">
                            <a:latin typeface="Cambria Math" panose="02040503050406030204" pitchFamily="18" charset="0"/>
                          </a:rPr>
                          <m:t>𝑶</m:t>
                        </m:r>
                      </m:e>
                      <m:sub>
                        <m:r>
                          <a:rPr lang="en-US" sz="4000" b="1" i="1">
                            <a:latin typeface="Cambria Math" panose="02040503050406030204" pitchFamily="18" charset="0"/>
                          </a:rPr>
                          <m:t>𝟑</m:t>
                        </m:r>
                      </m:sub>
                    </m:sSub>
                  </m:oMath>
                </a14:m>
                <a:endParaRPr lang="en-US" sz="4000" dirty="0">
                  <a:cs typeface="2  Titr" panose="00000700000000000000" pitchFamily="2" charset="-78"/>
                </a:endParaRPr>
              </a:p>
            </p:txBody>
          </p:sp>
        </mc:Choice>
        <mc:Fallback xmlns="">
          <p:sp>
            <p:nvSpPr>
              <p:cNvPr id="2" name="Title 1"/>
              <p:cNvSpPr>
                <a:spLocks noGrp="1" noRot="1" noChangeAspect="1" noMove="1" noResize="1" noEditPoints="1" noAdjustHandles="1" noChangeArrowheads="1" noChangeShapeType="1" noTextEdit="1"/>
              </p:cNvSpPr>
              <p:nvPr>
                <p:ph type="ctrTitle"/>
              </p:nvPr>
            </p:nvSpPr>
            <p:spPr>
              <a:xfrm>
                <a:off x="2495006" y="0"/>
                <a:ext cx="9313817" cy="1005840"/>
              </a:xfrm>
              <a:blipFill>
                <a:blip r:embed="rId2"/>
                <a:stretch>
                  <a:fillRect r="-2356" b="-278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619794" y="1110343"/>
                <a:ext cx="10189029" cy="5643154"/>
              </a:xfrm>
            </p:spPr>
            <p:txBody>
              <a:bodyPr>
                <a:normAutofit/>
              </a:bodyPr>
              <a:lstStyle/>
              <a:p>
                <a:pPr algn="just" rtl="1">
                  <a:lnSpc>
                    <a:spcPct val="15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نتایج حاصل از تحقیقات نشان می­دهد افزودن </a:t>
                </a:r>
                <a14:m>
                  <m:oMath xmlns:m="http://schemas.openxmlformats.org/officeDocument/2006/math">
                    <m:sSub>
                      <m:sSubPr>
                        <m:ctrlPr>
                          <a:rPr lang="en-US" sz="18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b="1" i="1">
                            <a:effectLst/>
                            <a:latin typeface="Cambria Math" panose="02040503050406030204" pitchFamily="18" charset="0"/>
                            <a:ea typeface="Times New Roman" panose="02020603050405020304" pitchFamily="18" charset="0"/>
                            <a:cs typeface="B Nazanin" panose="00000400000000000000" pitchFamily="2" charset="-78"/>
                          </a:rPr>
                          <m:t>𝑵𝒂𝒏𝒐</m:t>
                        </m:r>
                        <m:r>
                          <a:rPr lang="en-US" sz="1800" b="1" i="1">
                            <a:effectLst/>
                            <a:latin typeface="Cambria Math" panose="02040503050406030204" pitchFamily="18" charset="0"/>
                            <a:ea typeface="Times New Roman" panose="02020603050405020304" pitchFamily="18" charset="0"/>
                            <a:cs typeface="B Nazanin" panose="00000400000000000000" pitchFamily="2" charset="-78"/>
                          </a:rPr>
                          <m:t>−</m:t>
                        </m:r>
                        <m:r>
                          <a:rPr lang="en-US" sz="1800" b="1" i="1">
                            <a:effectLst/>
                            <a:latin typeface="Cambria Math" panose="02040503050406030204" pitchFamily="18" charset="0"/>
                            <a:ea typeface="Times New Roman" panose="02020603050405020304" pitchFamily="18" charset="0"/>
                            <a:cs typeface="B Nazanin" panose="00000400000000000000" pitchFamily="2" charset="-78"/>
                          </a:rPr>
                          <m:t>𝑨𝑳</m:t>
                        </m:r>
                      </m:e>
                      <m:sub>
                        <m:r>
                          <a:rPr lang="en-US" sz="1800" b="1" i="1">
                            <a:effectLst/>
                            <a:latin typeface="Cambria Math" panose="02040503050406030204" pitchFamily="18" charset="0"/>
                            <a:ea typeface="Times New Roman" panose="02020603050405020304" pitchFamily="18" charset="0"/>
                            <a:cs typeface="B Nazanin" panose="00000400000000000000" pitchFamily="2" charset="-78"/>
                          </a:rPr>
                          <m:t>𝟐</m:t>
                        </m:r>
                      </m:sub>
                    </m:sSub>
                    <m:sSub>
                      <m:sSubPr>
                        <m:ctrlPr>
                          <a:rPr lang="en-US" sz="18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b="1" i="1">
                            <a:effectLst/>
                            <a:latin typeface="Cambria Math" panose="02040503050406030204" pitchFamily="18" charset="0"/>
                            <a:ea typeface="Times New Roman" panose="02020603050405020304" pitchFamily="18" charset="0"/>
                            <a:cs typeface="B Nazanin" panose="00000400000000000000" pitchFamily="2" charset="-78"/>
                          </a:rPr>
                          <m:t>𝑶</m:t>
                        </m:r>
                      </m:e>
                      <m:sub>
                        <m:r>
                          <a:rPr lang="en-US" sz="1800" b="1" i="1">
                            <a:effectLst/>
                            <a:latin typeface="Cambria Math" panose="02040503050406030204" pitchFamily="18" charset="0"/>
                            <a:ea typeface="Times New Roman" panose="02020603050405020304" pitchFamily="18" charset="0"/>
                            <a:cs typeface="B Nazanin" panose="00000400000000000000" pitchFamily="2" charset="-78"/>
                          </a:rPr>
                          <m:t>𝟑</m:t>
                        </m:r>
                      </m:sub>
                    </m:sSub>
                  </m:oMath>
                </a14:m>
                <a:r>
                  <a:rPr lang="fa-IR" sz="1800" b="1" dirty="0">
                    <a:effectLst/>
                    <a:latin typeface="B Nazanin" panose="00000400000000000000" pitchFamily="2" charset="-78"/>
                    <a:ea typeface="Times New Roman" panose="02020603050405020304" pitchFamily="18" charset="0"/>
                    <a:cs typeface="Arial" panose="020B0604020202020204" pitchFamily="34" charset="0"/>
                  </a:rPr>
                  <a:t> </a:t>
                </a:r>
                <a:r>
                  <a:rPr lang="en-US" sz="1800" b="1" dirty="0">
                    <a:effectLst/>
                    <a:latin typeface="B Nazanin" panose="00000400000000000000" pitchFamily="2" charset="-78"/>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به سیمان باعث افزایش مقاومت فشاری و مدول الاستیسیته شده که وضعیت بهتر و اقتصادی تری را نسبت به سیمان­های معمولی ایجاد می­کند.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برای مثال، مدول الاستیسیته سیمانی حاوی 5 % نانو آلومینا در طول 28 روز، 143 % افزایش می­یابد، در صورتیکه در سیمان­های حاوی میکرو سیسلیس این مقدار معادل 15 % می­باشد.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تغییرات مدول الاستیسیته سیمان­های حاوی نانو آلومینا، بستگی به دانسیته و تعداد منافذ و تخلخل موجو در ملات سیمان دارد.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pPr>
                <a:r>
                  <a:rPr lang="fa-IR" sz="2000" dirty="0">
                    <a:effectLst/>
                    <a:latin typeface="Calibri" panose="020F0502020204030204" pitchFamily="34" charset="0"/>
                    <a:ea typeface="Times New Roman" panose="02020603050405020304" pitchFamily="18" charset="0"/>
                    <a:cs typeface="B Nazanin" panose="00000400000000000000" pitchFamily="2" charset="-78"/>
                  </a:rPr>
                  <a:t>نانو آلومینا باعث افزایش مقاومت فشاری سیمان می­شود. بثال نتایج نشان داده مقاومت فشاری 7 روزه سیمان­های حاوی نانو آلومینا 30 % نسبت به سیمان پرتلند معمولی بیشتر است.</a:t>
                </a:r>
                <a:endParaRPr lang="fa-IR" sz="2000" dirty="0">
                  <a:cs typeface="B Nazanin" panose="00000400000000000000" pitchFamily="2" charset="-7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619794" y="1110343"/>
                <a:ext cx="10189029" cy="5643154"/>
              </a:xfrm>
              <a:blipFill>
                <a:blip r:embed="rId3"/>
                <a:stretch>
                  <a:fillRect l="-1257" r="-658"/>
                </a:stretch>
              </a:blipFill>
            </p:spPr>
            <p:txBody>
              <a:bodyPr/>
              <a:lstStyle/>
              <a:p>
                <a:r>
                  <a:rPr lang="en-US">
                    <a:noFill/>
                  </a:rPr>
                  <a:t> </a:t>
                </a:r>
              </a:p>
            </p:txBody>
          </p:sp>
        </mc:Fallback>
      </mc:AlternateContent>
    </p:spTree>
    <p:extLst>
      <p:ext uri="{BB962C8B-B14F-4D97-AF65-F5344CB8AC3E}">
        <p14:creationId xmlns:p14="http://schemas.microsoft.com/office/powerpoint/2010/main" val="300266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سیمان­های حاوی</a:t>
                </a:r>
                <a14:m>
                  <m:oMath xmlns:m="http://schemas.openxmlformats.org/officeDocument/2006/math">
                    <m:sSub>
                      <m:sSubPr>
                        <m:ctrlPr>
                          <a:rPr lang="en-US" sz="36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3600" b="1" i="1">
                            <a:effectLst/>
                            <a:latin typeface="Cambria Math" panose="02040503050406030204" pitchFamily="18" charset="0"/>
                            <a:ea typeface="Times New Roman" panose="02020603050405020304" pitchFamily="18" charset="0"/>
                            <a:cs typeface="B Nazanin" panose="00000400000000000000" pitchFamily="2" charset="-78"/>
                          </a:rPr>
                          <m:t>𝑭𝒆</m:t>
                        </m:r>
                      </m:e>
                      <m:sub>
                        <m:r>
                          <a:rPr lang="en-US" sz="3600" b="1" i="1">
                            <a:effectLst/>
                            <a:latin typeface="Cambria Math" panose="02040503050406030204" pitchFamily="18" charset="0"/>
                            <a:ea typeface="Times New Roman" panose="02020603050405020304" pitchFamily="18" charset="0"/>
                            <a:cs typeface="B Nazanin" panose="00000400000000000000" pitchFamily="2" charset="-78"/>
                          </a:rPr>
                          <m:t>𝟐</m:t>
                        </m:r>
                      </m:sub>
                    </m:sSub>
                    <m:sSub>
                      <m:sSubPr>
                        <m:ctrlPr>
                          <a:rPr lang="en-US" sz="36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3600" b="1" i="1">
                            <a:effectLst/>
                            <a:latin typeface="Cambria Math" panose="02040503050406030204" pitchFamily="18" charset="0"/>
                            <a:ea typeface="Times New Roman" panose="02020603050405020304" pitchFamily="18" charset="0"/>
                            <a:cs typeface="B Nazanin" panose="00000400000000000000" pitchFamily="2" charset="-78"/>
                          </a:rPr>
                          <m:t>𝑶</m:t>
                        </m:r>
                      </m:e>
                      <m:sub>
                        <m:r>
                          <a:rPr lang="en-US" sz="3600" b="1" i="1">
                            <a:effectLst/>
                            <a:latin typeface="Cambria Math" panose="02040503050406030204" pitchFamily="18" charset="0"/>
                            <a:ea typeface="Times New Roman" panose="02020603050405020304" pitchFamily="18" charset="0"/>
                            <a:cs typeface="B Nazanin" panose="00000400000000000000" pitchFamily="2" charset="-78"/>
                          </a:rPr>
                          <m:t>𝟑</m:t>
                        </m:r>
                      </m:sub>
                    </m:sSub>
                  </m:oMath>
                </a14:m>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ctrTitle"/>
              </p:nvPr>
            </p:nvSpPr>
            <p:spPr>
              <a:xfrm>
                <a:off x="2495006" y="0"/>
                <a:ext cx="9313817" cy="1005840"/>
              </a:xfrm>
              <a:blipFill>
                <a:blip r:embed="rId2"/>
                <a:stretch>
                  <a:fillRect r="-2356" b="-206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619794" y="1110343"/>
                <a:ext cx="1018902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سیمان­های حاوی </a:t>
                </a:r>
                <a14:m>
                  <m:oMath xmlns:m="http://schemas.openxmlformats.org/officeDocument/2006/math">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𝑵𝒂𝒏𝒐</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𝑭𝒆</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𝟐</m:t>
                        </m:r>
                      </m:sub>
                    </m:sSub>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𝑶</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𝟑</m:t>
                        </m:r>
                      </m:sub>
                    </m:sSub>
                  </m:oMath>
                </a14:m>
                <a:r>
                  <a:rPr lang="fa-IR" sz="2000" b="1" dirty="0">
                    <a:effectLst/>
                    <a:latin typeface="B Nazanin" panose="00000400000000000000" pitchFamily="2" charset="-78"/>
                    <a:ea typeface="Times New Roman" panose="02020603050405020304" pitchFamily="18" charset="0"/>
                    <a:cs typeface="Arial" panose="020B0604020202020204" pitchFamily="34" charset="0"/>
                  </a:rPr>
                  <a:t> </a:t>
                </a:r>
                <a:r>
                  <a:rPr lang="en-US" sz="2000" b="1" dirty="0">
                    <a:effectLst/>
                    <a:latin typeface="B Nazanin" panose="00000400000000000000" pitchFamily="2" charset="-78"/>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کمتر از 10 % از لحاظ مقاومتی مناسبتر می­باشند. وقتی مقدار </a:t>
                </a:r>
                <a14:m>
                  <m:oMath xmlns:m="http://schemas.openxmlformats.org/officeDocument/2006/math">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𝑵𝒂𝒏𝒐</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𝑭𝒆</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𝟐</m:t>
                        </m:r>
                      </m:sub>
                    </m:sSub>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𝑶</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𝟑</m:t>
                        </m:r>
                      </m:sub>
                    </m:sSub>
                  </m:oMath>
                </a14:m>
                <a:r>
                  <a:rPr lang="en-US" sz="2000" b="1" dirty="0">
                    <a:effectLst/>
                    <a:latin typeface="B Nazanin" panose="00000400000000000000" pitchFamily="2" charset="-78"/>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مصرفی در سیمان افزایش می­یابد، نانو آهن به خوبی در مخلو سیمان پراکنده نمی­شوند و از تجمع آنها مناطق ضعیفی در مخلوط سیمان تشکیل می­شود و به همین دلیل مقاومت فشاری با افزایش </a:t>
                </a:r>
                <a14:m>
                  <m:oMath xmlns:m="http://schemas.openxmlformats.org/officeDocument/2006/math">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𝑵𝒂𝒏𝒐</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m:t>
                        </m:r>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𝑭𝒆</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𝟐</m:t>
                        </m:r>
                      </m:sub>
                    </m:sSub>
                    <m:sSub>
                      <m:sSubPr>
                        <m:ctrlPr>
                          <a:rPr lang="en-US" sz="2000" b="1"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b="1" i="1">
                            <a:effectLst/>
                            <a:latin typeface="Cambria Math" panose="02040503050406030204" pitchFamily="18" charset="0"/>
                            <a:ea typeface="Times New Roman" panose="02020603050405020304" pitchFamily="18" charset="0"/>
                            <a:cs typeface="B Nazanin" panose="00000400000000000000" pitchFamily="2" charset="-78"/>
                          </a:rPr>
                          <m:t>𝑶</m:t>
                        </m:r>
                      </m:e>
                      <m:sub>
                        <m:r>
                          <a:rPr lang="en-US" sz="2000" b="1" i="1">
                            <a:effectLst/>
                            <a:latin typeface="Cambria Math" panose="02040503050406030204" pitchFamily="18" charset="0"/>
                            <a:ea typeface="Times New Roman" panose="02020603050405020304" pitchFamily="18" charset="0"/>
                            <a:cs typeface="B Nazanin" panose="00000400000000000000" pitchFamily="2" charset="-78"/>
                          </a:rPr>
                          <m:t>𝟑</m:t>
                        </m:r>
                      </m:sub>
                    </m:sSub>
                  </m:oMath>
                </a14:m>
                <a:r>
                  <a:rPr lang="fa-IR" sz="2000" b="1" dirty="0">
                    <a:effectLst/>
                    <a:latin typeface="B Nazanin" panose="00000400000000000000" pitchFamily="2" charset="-78"/>
                    <a:ea typeface="Times New Roman" panose="02020603050405020304" pitchFamily="18" charset="0"/>
                    <a:cs typeface="Arial" panose="020B0604020202020204" pitchFamily="34" charset="0"/>
                  </a:rPr>
                  <a:t> </a:t>
                </a:r>
                <a:r>
                  <a:rPr lang="en-US" sz="2000" b="1" dirty="0">
                    <a:effectLst/>
                    <a:latin typeface="B Nazanin" panose="00000400000000000000" pitchFamily="2" charset="-78"/>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بیش از مقدار بهینه باعث کاهش مقاومت فشاری می­شود.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619794" y="1110343"/>
                <a:ext cx="10189029" cy="5643154"/>
              </a:xfrm>
              <a:blipFill>
                <a:blip r:embed="rId3"/>
                <a:stretch>
                  <a:fillRect l="-1257" r="-598"/>
                </a:stretch>
              </a:blipFill>
            </p:spPr>
            <p:txBody>
              <a:bodyPr/>
              <a:lstStyle/>
              <a:p>
                <a:r>
                  <a:rPr lang="en-US">
                    <a:noFill/>
                  </a:rPr>
                  <a:t> </a:t>
                </a:r>
              </a:p>
            </p:txBody>
          </p:sp>
        </mc:Fallback>
      </mc:AlternateContent>
    </p:spTree>
    <p:extLst>
      <p:ext uri="{BB962C8B-B14F-4D97-AF65-F5344CB8AC3E}">
        <p14:creationId xmlns:p14="http://schemas.microsoft.com/office/powerpoint/2010/main" val="102804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سیمان­های حاوی نانو اکسید روی</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619794" y="1110343"/>
                <a:ext cx="1018902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اگر اکسید روی با بخشی از </a:t>
                </a:r>
                <a14:m>
                  <m:oMath xmlns:m="http://schemas.openxmlformats.org/officeDocument/2006/math">
                    <m:r>
                      <a:rPr lang="en-US" sz="2000" i="1">
                        <a:effectLst/>
                        <a:latin typeface="Cambria Math" panose="02040503050406030204" pitchFamily="18" charset="0"/>
                        <a:ea typeface="Times New Roman" panose="02020603050405020304" pitchFamily="18" charset="0"/>
                        <a:cs typeface="B Nazanin" panose="00000400000000000000" pitchFamily="2" charset="-78"/>
                      </a:rPr>
                      <m:t>𝐶𝑎𝑜</m:t>
                    </m:r>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جایگزین شود باعث پایداری </a:t>
                </a:r>
                <a14:m>
                  <m:oMath xmlns:m="http://schemas.openxmlformats.org/officeDocument/2006/math">
                    <m:sSub>
                      <m:sSubPr>
                        <m:ctrlPr>
                          <a:rPr lang="en-US" sz="20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i="1">
                            <a:effectLst/>
                            <a:latin typeface="Cambria Math" panose="02040503050406030204" pitchFamily="18" charset="0"/>
                            <a:ea typeface="Times New Roman" panose="02020603050405020304" pitchFamily="18" charset="0"/>
                            <a:cs typeface="B Nazanin" panose="00000400000000000000" pitchFamily="2" charset="-78"/>
                          </a:rPr>
                          <m:t>𝐶</m:t>
                        </m:r>
                      </m:e>
                      <m:sub>
                        <m:r>
                          <a:rPr lang="en-US" sz="2000" i="1">
                            <a:effectLst/>
                            <a:latin typeface="Cambria Math" panose="02040503050406030204" pitchFamily="18" charset="0"/>
                            <a:ea typeface="Times New Roman" panose="02020603050405020304" pitchFamily="18" charset="0"/>
                            <a:cs typeface="B Nazanin" panose="00000400000000000000" pitchFamily="2" charset="-78"/>
                          </a:rPr>
                          <m:t>3</m:t>
                        </m:r>
                      </m:sub>
                    </m:sSub>
                    <m:r>
                      <a:rPr lang="en-US" sz="2000" i="1">
                        <a:effectLst/>
                        <a:latin typeface="Cambria Math" panose="02040503050406030204" pitchFamily="18" charset="0"/>
                        <a:ea typeface="Times New Roman" panose="02020603050405020304" pitchFamily="18" charset="0"/>
                        <a:cs typeface="B Nazanin" panose="00000400000000000000" pitchFamily="2" charset="-78"/>
                      </a:rPr>
                      <m:t>𝑆</m:t>
                    </m:r>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می­شود و اضافه کردن 5 % مول نانو اکسید منتج به بالاترین مقاومت فشاری یعنی مقاومتی حدود 166 مگاپاسکال خواهد شد.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619794" y="1110343"/>
                <a:ext cx="10189029" cy="5643154"/>
              </a:xfrm>
              <a:blipFill>
                <a:blip r:embed="rId2"/>
                <a:stretch>
                  <a:fillRect l="-1257" r="-598"/>
                </a:stretch>
              </a:blipFill>
            </p:spPr>
            <p:txBody>
              <a:bodyPr/>
              <a:lstStyle/>
              <a:p>
                <a:r>
                  <a:rPr lang="en-US">
                    <a:noFill/>
                  </a:rPr>
                  <a:t> </a:t>
                </a:r>
              </a:p>
            </p:txBody>
          </p:sp>
        </mc:Fallback>
      </mc:AlternateContent>
    </p:spTree>
    <p:extLst>
      <p:ext uri="{BB962C8B-B14F-4D97-AF65-F5344CB8AC3E}">
        <p14:creationId xmlns:p14="http://schemas.microsoft.com/office/powerpoint/2010/main" val="279082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مقدمه</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کاربرد فناوری نانو در تحول سایر فناوری‌ها، تأثیر بسزایی بر سلامت و آسایش مردم دارد. امروزه کشورهای مختلف با بهره‌گیری از فناوری نانو و تلفیق آن با سایر تخصص‌ها به دستاوردهایی رسیده‌اند که از آن جمله می‌توان به هزینه‌های تولید و نگه‌داری کمتر، مصرف انرژی پایین و طول عمر بیشتر اشاره کرد.</a:t>
            </a:r>
          </a:p>
          <a:p>
            <a:pPr algn="just" rtl="1">
              <a:lnSpc>
                <a:spcPct val="200000"/>
              </a:lnSpc>
            </a:pPr>
            <a:r>
              <a:rPr lang="fa-IR" sz="2000" dirty="0">
                <a:cs typeface="B Nazanin" panose="00000400000000000000" pitchFamily="2" charset="-78"/>
              </a:rPr>
              <a:t>فناوری نانو کاربرد وسیعی در حوزه های مختلف از جمله صنایع غذایی، دارویی،پزشکی، بیوتکنولوژی، الکترونیک و کامپیوتر و ارتباطات و حمل و نقل و انرژی و محیط زیست و هوافضا و ... دارد. تغییر مقیاس ساخت باعث تغییراتی اساسی در نحوه طراحی سیستم ها خواهد داشت، زیرا در مقیاس نانو، نیروهای بین مولکولی و نیروهای دیگر مرتبط وارد محاسبات می شوند. کنترل مواد در مقیاس نانو به معنای ساختن ساختارهای بنیانی در مقیاسی است که در آن اندازه¬ها خواص اساسی معین می شود و بنابراین کنترل خواص مواد حاوی ذرات نانو بهتر امکان پذیر می باشد.</a:t>
            </a:r>
          </a:p>
          <a:p>
            <a:pPr algn="just" rtl="1">
              <a:lnSpc>
                <a:spcPct val="200000"/>
              </a:lnSpc>
            </a:pPr>
            <a:endParaRPr lang="en-US" sz="2000" dirty="0">
              <a:cs typeface="B Nazanin" panose="00000400000000000000" pitchFamily="2" charset="-78"/>
            </a:endParaRPr>
          </a:p>
        </p:txBody>
      </p:sp>
    </p:spTree>
    <p:extLst>
      <p:ext uri="{BB962C8B-B14F-4D97-AF65-F5344CB8AC3E}">
        <p14:creationId xmlns:p14="http://schemas.microsoft.com/office/powerpoint/2010/main" val="2388978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یکی از چالش­هایی که در رشته مصالح ساختمانی بوجود آمده است، تولید بتن­های با عملکرد بالا، مقاومت زیاد و دوام در برابر شرایط نامناسب جوی می­باشد. این نوع بتن­های مقاوم، از مخلوط سیمان­های مقاوم به همراه سایر افزودنی­ها ساخته می­شوند.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استفاده از خاکستر بادی، الیاف، میکرو سیلیس، پلیمرها به عنوان افزودنی باعث بهبود خواص بتن، افزایش مقاومت، دوام بیشتر و سایش کمتر و مقاومت در برابر خوردگی می­شود. مواد نانو ساختار نیز با توجه به رفتارهای بارزی که از خود نشان داده­اند، مورد توجه بخش صنعت و دانشگاه در دهه­های اخیر قرار گرفته­اند. در این میان صنعت بتن نیز با توجه به نیازهای خود چه از نظر استحکام، مقاومت، مقاومت و دوام و نیز کارایی بالا، از استفاده کنندگان مهم مواد نانو ساختار می­باشد.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خواص، رفتار و عملکرد بتن بستگی به نانو ساختار ماده زمین بتن و سیمانی دارد که چسبندگی، پیوستگی و یکپارچگی را به وجود می­آورد. بنابراین مطالعات بتن و خمیر سیمان در مقیاس نانو برای توسعه مصالح ساختمانی جدید و کاربرد آنها بسیار حائز اهمیت می­باشد.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2573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با استفاده از نانو ذرات در بتن می­توان خواص دیگری از جمله خاصیت الکترومغناطیسی و قابلیت بکارگیری در سازه­های اتمی ( محافظت از تشعشعات ) و حفظ انرژی ساختمان­ها و ... را کنترل نمود.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با توجه به مقاومت بالا در برابر خوردگی و سایش در مناطقی که نیاز به استفاده از بتن­های با کارایی بالا می­باشد، برای مثال باندها، فرودگاه­ها، پل­ها، ساختمان­های بلند ( آسمان خراش­ها ) و پارکینگ­ها کاربرد زیادی دارند. همچنین با توجه به اینکه می­تواند از نانو ذراتی در بتن استفاده نمود که جلوی تشعشعات رادیواکتیو را بگیرد، از این نوع بتن­ها در ساخت بلوک­های نگهداری ضایغات هسته­ای نیز استفاده می­شود. بکارگیری فناوری نانو در بتن به دو طریق انجام می­گیرد.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7156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الف- استفاده از نانو سیمان</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ب- استفاده از نانو افزودنی­ها ( کربن نانو تیوپ، نانو تیتانیوم اکسید، نانو الیاف، نانو سیلیس)</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با توجه به تاثیر افزایش نانو ذرات در سیمان و بهبود خواص سیمان، مشخص است که استفاده از نانو سیمان­ها در بتن نیز باعث بهبود خواص بتن می­شود در ادامه به بررسی تاثیر انواع نانو افزودنی و نانو سنگ­ دانه­ها خواهیم پرداخت.</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بتن از جمله مواد خلل و فرج دار است و این منافذ در مقیاس نانو صورت می­گیرد. واکنش شیمیایی که بین سیمان و آب ایجاد می­شود در مقیاس نانو است. این منافذ نانو، خصوصیات محصول هیدراته سیلیکا </a:t>
            </a:r>
            <a:r>
              <a:rPr lang="fa-IR" sz="2000" dirty="0">
                <a:latin typeface="Calibri" panose="020F0502020204030204" pitchFamily="34" charset="0"/>
                <a:ea typeface="Times New Roman" panose="02020603050405020304" pitchFamily="18" charset="0"/>
                <a:cs typeface="Times New Roman" panose="02020603050405020304" pitchFamily="18" charset="0"/>
              </a:rPr>
              <a:t>–</a:t>
            </a:r>
            <a:r>
              <a:rPr lang="fa-IR" sz="2000" dirty="0">
                <a:latin typeface="Calibri" panose="020F0502020204030204" pitchFamily="34" charset="0"/>
                <a:ea typeface="Times New Roman" panose="02020603050405020304" pitchFamily="18" charset="0"/>
                <a:cs typeface="B Nazanin" panose="00000400000000000000" pitchFamily="2" charset="-78"/>
              </a:rPr>
              <a:t> کلسیم را کنترل می­کند به همین دلیل بتن از بعضی جهات یک ماده نانو است. حملات شیمیایی از طریق منافذ بتن به فولاد درون آن نفوذ می­کند و آن را اکسید می­کند که باعث خورندگی، ترک و در نهایت شکست بتن می­شود و به همین دلیل میکرو ساختار بتن شایسته توجه بیشتری است.</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8886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نانو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مخلوطی بتنی که حاوی نانو ساختار فومد سیلیکا (</a:t>
            </a:r>
            <a:r>
              <a:rPr lang="en-US" sz="2000" dirty="0" err="1">
                <a:latin typeface="Times New Roman" panose="02020603050405020304" pitchFamily="18" charset="0"/>
                <a:ea typeface="Times New Roman" panose="02020603050405020304" pitchFamily="18" charset="0"/>
                <a:cs typeface="Arial" panose="020B0604020202020204" pitchFamily="34" charset="0"/>
              </a:rPr>
              <a:t>Fomed</a:t>
            </a:r>
            <a:r>
              <a:rPr lang="en-US" sz="2000" i="1" dirty="0">
                <a:latin typeface="Calibri" panose="020F0502020204030204" pitchFamily="34" charset="0"/>
                <a:ea typeface="Times New Roman" panose="02020603050405020304" pitchFamily="18" charset="0"/>
                <a:cs typeface="B Nazanin" panose="00000400000000000000" pitchFamily="2" charset="-78"/>
              </a:rPr>
              <a:t> </a:t>
            </a:r>
            <a:r>
              <a:rPr lang="en-US" sz="2000" dirty="0">
                <a:latin typeface="Times New Roman" panose="02020603050405020304" pitchFamily="18" charset="0"/>
                <a:ea typeface="Times New Roman" panose="02020603050405020304" pitchFamily="18" charset="0"/>
                <a:cs typeface="Arial" panose="020B0604020202020204" pitchFamily="34" charset="0"/>
              </a:rPr>
              <a:t>silica</a:t>
            </a:r>
            <a:r>
              <a:rPr lang="fa-IR" sz="2000" dirty="0">
                <a:latin typeface="Calibri" panose="020F0502020204030204" pitchFamily="34" charset="0"/>
                <a:ea typeface="Times New Roman" panose="02020603050405020304" pitchFamily="18" charset="0"/>
                <a:cs typeface="B Nazanin" panose="00000400000000000000" pitchFamily="2" charset="-78"/>
              </a:rPr>
              <a:t>) هستند ( محصول فرعی تولید شیشه صنعتی )، به عنوان یک افزودنی بسیار مهم که باعث مقاومت و دوام اختار بتنی که در معرض خورندگی نمک قرار گرفته، شناخته شده است. بطور کلی با افزودن فومد سیلیکا که نقش افزودنی دارد و واکنش آن در مقیاس نانو است. بتن با دوام و مقاوم ساخته می­شود اما اگر به مقدار زیاد افزوده شود بتن را ترد و شکننده می­کند، پس لازم مقداری که باید اضافه کنیم را بصورت دقیق محاسبه و اجرا نمائیم.</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779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سیمان فعال نانو ساختار</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در طول تحقیقات از آنالیز شیمیایی رزنانس هسته برای مطالعه هیدراتاسیون سیمان در مقیاس نانو استفاده می­شود. واکنش بین سیمان و آب در مقیاس بسیار ریز صورت می­گیرد. بوسیله این تحقیق اطلاعات بهتری از اتفاقی که در سطح ذرات سیمان می­افتد و هیدراته می­شوند به دست می­آید. یک پرتو از اتم­های نیتروژن به سیمانی که به آن آب اضافه شده است، تابانیده می­شود و نتایج بصورت یک گرافیک کشیده می­شود که به آن برش عمودی هیدروژن در عمق می­گویند و سرعت نفوذ آب و آرایش لایه­های سطحی مختلف را که در طول واکنش حاصل می­شود را نشان می­دهد.</a:t>
            </a:r>
          </a:p>
          <a:p>
            <a:pPr algn="just" rtl="1">
              <a:lnSpc>
                <a:spcPct val="200000"/>
              </a:lnSpc>
              <a:spcAft>
                <a:spcPts val="100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95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Times New Roman" panose="02020603050405020304" pitchFamily="18" charset="0"/>
                <a:cs typeface="B Nazanin" panose="00000400000000000000" pitchFamily="2" charset="-78"/>
              </a:rPr>
              <a:t>سیمان فعال نانو ساختار</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با مشاهده تصاویر واکنش سیمان و آب لایه سطحی به ضخامت 20 نانومتر مانند یک سد نیمه تراوا عمل می­کند که اجازه می­دهد آب وارد ذرات سیمان شود با یون­های کلسیم واکنش دهد. یون­های سیلیکا که بزرگتر هستند در پشت این لایه باقی می­مانند. با ادامه یافتن واکنش لایه ژل سیلیکات در زیر لایه سطحی تشکیل می­شود که عامل تورم سیمان است و با تورم سطح ناگهان لیه سطحی می­شکافد. این شکست سیلیکات­هایی را که محبوس شده بودند را آزاد می­کند و با یون­های کلسیم واکنش می­دهند و تولید ژل هیدراته سیلیکات کلسیم می­کند و باعث سفت شدن بتن می­شود. تکامل تدریجی برش عمودی هیدروژن زمان شکستن لایه سطحی را نشان می­دهد. این اطلاعات می­تواند برای مطالعه فرآیند سفت شدن بتن بصورت تابعی از دما، حرارت، شیمی، سیمان و ... مورد مطالعه قرار بگیرد.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00690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کاربردهای فناوری نانو در صنعت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پیشرفت­های اخیر در زمینه مواد و فرآیندها، نین دست کاری  آنها در مقیاس نانو چشم­اندازی از تولید مواد در اندازه ماکرو و محصولات جدید را پیش روی ما قرار داده است و فناوری نانو تاکنون به حوزه برخی مواد ساختمانی و معدنی از جکله بتن، فولاد و ... وارد شده است و به همین دلیل صنایع بتنی و فولادی به نوبه خود یکی از ذینفعان فناوری نانو بشمار می­رود.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برای نمونه از برخی دستاوردهایی که تاکنون کسب شده­اند، می­توان به بتن تقویت شده با استفاده از فناوری نانو که قوی­تر و بادوام­تر از بتن­های معمولی بوده و آسان­تر هم جایگذاری می­شود اشاره نمود. پیش بینی محققان حاکی از این است که در خلال پنج سال آینده پیشرفت­های زیادی در این زمینه پدیدار خواهد شد و فناوری نانو، دستیابی به پیشرفت­های فوق العاده­ای را فراسوی فناوری معمولی، امکان­پذیر خواهد نمود.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0223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کاربردهای فناوری نانو در صنعت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در سطوح علوم پایه به منظور درک ساختمان بتن، تجزیه و تحلیل­های بسیاری در مقیاس نانو در حال انجام است که برای این منظور از فناوری­هایی مانند میکروسکوپ نیروی اتمی ( </a:t>
            </a:r>
            <a:r>
              <a:rPr lang="en-US" sz="1800" dirty="0">
                <a:latin typeface="Times New Roman" panose="02020603050405020304" pitchFamily="18" charset="0"/>
                <a:ea typeface="Calibri" panose="020F0502020204030204" pitchFamily="34" charset="0"/>
                <a:cs typeface="Arial" panose="020B0604020202020204" pitchFamily="34" charset="0"/>
              </a:rPr>
              <a:t>AFM</a:t>
            </a:r>
            <a:r>
              <a:rPr lang="en-US" sz="1800" dirty="0">
                <a:latin typeface="B Nazanin" panose="00000400000000000000" pitchFamily="2" charset="-78"/>
                <a:ea typeface="Calibri" panose="020F0502020204030204" pitchFamily="34" charset="0"/>
                <a:cs typeface="Arial" panose="020B0604020202020204" pitchFamily="34" charset="0"/>
              </a:rPr>
              <a:t> </a:t>
            </a:r>
            <a:r>
              <a:rPr lang="fa-IR" sz="2000" dirty="0">
                <a:latin typeface="Calibri" panose="020F0502020204030204" pitchFamily="34" charset="0"/>
                <a:ea typeface="Calibri" panose="020F0502020204030204" pitchFamily="34" charset="0"/>
                <a:cs typeface="B Nazanin" panose="00000400000000000000" pitchFamily="2" charset="-78"/>
              </a:rPr>
              <a:t>) میکروسکوپ الکترونی پیمایشی ( </a:t>
            </a:r>
            <a:r>
              <a:rPr lang="en-US" sz="1800" dirty="0">
                <a:latin typeface="Times New Roman" panose="02020603050405020304" pitchFamily="18" charset="0"/>
                <a:ea typeface="Calibri" panose="020F0502020204030204" pitchFamily="34" charset="0"/>
                <a:cs typeface="Arial" panose="020B0604020202020204" pitchFamily="34" charset="0"/>
              </a:rPr>
              <a:t>SEM</a:t>
            </a:r>
            <a:r>
              <a:rPr lang="en-US" sz="1800" dirty="0">
                <a:latin typeface="B Nazanin" panose="00000400000000000000" pitchFamily="2" charset="-78"/>
                <a:ea typeface="Calibri" panose="020F0502020204030204" pitchFamily="34" charset="0"/>
                <a:cs typeface="Arial" panose="020B0604020202020204" pitchFamily="34" charset="0"/>
              </a:rPr>
              <a:t> </a:t>
            </a:r>
            <a:r>
              <a:rPr lang="fa-IR" sz="2000" dirty="0">
                <a:latin typeface="Calibri" panose="020F0502020204030204" pitchFamily="34" charset="0"/>
                <a:ea typeface="Calibri" panose="020F0502020204030204" pitchFamily="34" charset="0"/>
                <a:cs typeface="B Nazanin" panose="00000400000000000000" pitchFamily="2" charset="-78"/>
              </a:rPr>
              <a:t>) و پرتو یونی متمرکز ( </a:t>
            </a:r>
            <a:r>
              <a:rPr lang="en-US" sz="1800" dirty="0">
                <a:latin typeface="Times New Roman" panose="02020603050405020304" pitchFamily="18" charset="0"/>
                <a:ea typeface="Calibri" panose="020F0502020204030204" pitchFamily="34" charset="0"/>
                <a:cs typeface="Arial" panose="020B0604020202020204" pitchFamily="34" charset="0"/>
              </a:rPr>
              <a:t>FIB</a:t>
            </a:r>
            <a:r>
              <a:rPr lang="en-US" sz="1800" dirty="0">
                <a:latin typeface="B Nazanin" panose="00000400000000000000" pitchFamily="2" charset="-78"/>
                <a:ea typeface="Calibri" panose="020F0502020204030204" pitchFamily="34" charset="0"/>
                <a:cs typeface="Arial" panose="020B0604020202020204" pitchFamily="34" charset="0"/>
              </a:rPr>
              <a:t> </a:t>
            </a:r>
            <a:r>
              <a:rPr lang="fa-IR" sz="2000" dirty="0">
                <a:latin typeface="Calibri" panose="020F0502020204030204" pitchFamily="34" charset="0"/>
                <a:ea typeface="Calibri" panose="020F0502020204030204" pitchFamily="34" charset="0"/>
                <a:cs typeface="B Nazanin" panose="00000400000000000000" pitchFamily="2" charset="-78"/>
              </a:rPr>
              <a:t>) که برای مطالعه در مقیاس نانو توسعه یافته­اند استفاده می­شود.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pPr>
            <a:r>
              <a:rPr lang="fa-IR" sz="2000" dirty="0">
                <a:latin typeface="Calibri" panose="020F0502020204030204" pitchFamily="34" charset="0"/>
                <a:ea typeface="Calibri" panose="020F0502020204030204" pitchFamily="34" charset="0"/>
                <a:cs typeface="B Nazanin" panose="00000400000000000000" pitchFamily="2" charset="-78"/>
              </a:rPr>
              <a:t>یکی از جنبه­های اساسی فناوری نانو، طبیعت میان رشته­ای آن است که به عنوان نمونه در یک تعامل تحقیقاتی میان شاخه­های مهندسی پزشکی و ساخت و ساز، از مدلسازی مکانیکی استخوان به منظور مطالعه نحوه نفوذ و انتشار کلر در بتن ( که عامل هواخوردگی میلگردها است ) استفاده شده است.</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52720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254034" y="1110343"/>
                <a:ext cx="10554789" cy="5643154"/>
              </a:xfrm>
            </p:spPr>
            <p:txBody>
              <a:bodyPr>
                <a:norm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افزودن نانو ذرات هماتیت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𝐹𝑒</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𝑂</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3</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به بتن علاوه بر افزایش استحکام بتن پایش سطوح تنش را نیز امکان­پذیر می­سازد.</a:t>
                </a:r>
                <a:r>
                  <a:rPr lang="fa-IR" sz="1600" dirty="0">
                    <a:latin typeface="Calibri" panose="020F0502020204030204" pitchFamily="34" charset="0"/>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نانو لوله­های چند جداره موجب افزایش مقاومت فشاری ( 25 + نیوتن بر متر مربع ) و مقاومت خمشی ( 8 + نیوتن بر متر مربع ) بتن می­شوند.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به منظور افزایش استحکام بتن، می­توان از باکتری استفاده نمود، بطوریکه افزودن میکرو ارگانیزم­های بی هوازی به مخلوط آب و بتن، موجب افزایش 25 درصدی مقاومت 28 روزه بتن می­شوند، همچنین رسوب دهی ملات سیمان ماسه­ای منجر به رشد ماده پر کننده ( فیلر ) در داخل خلل و فرج سیمان ( نوعی از بتن خود تعمیر شونده ) می­شود.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254034" y="1110343"/>
                <a:ext cx="10554789" cy="5643154"/>
              </a:xfrm>
              <a:blipFill>
                <a:blip r:embed="rId2"/>
                <a:stretch>
                  <a:fillRect l="-1213" r="-578"/>
                </a:stretch>
              </a:blipFill>
            </p:spPr>
            <p:txBody>
              <a:bodyPr/>
              <a:lstStyle/>
              <a:p>
                <a:r>
                  <a:rPr lang="en-US">
                    <a:noFill/>
                  </a:rPr>
                  <a:t> </a:t>
                </a:r>
              </a:p>
            </p:txBody>
          </p:sp>
        </mc:Fallback>
      </mc:AlternateContent>
    </p:spTree>
    <p:extLst>
      <p:ext uri="{BB962C8B-B14F-4D97-AF65-F5344CB8AC3E}">
        <p14:creationId xmlns:p14="http://schemas.microsoft.com/office/powerpoint/2010/main" val="3334224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استفاده از نانو ذرات چسباننده مختلف موجب بهبود ویژگی­های مربوط به خرابی بتن می­شود. هم اکنون سیلیس ( </a:t>
                </a:r>
                <a14:m>
                  <m:oMath xmlns:m="http://schemas.openxmlformats.org/officeDocument/2006/math">
                    <m:sSub>
                      <m:sSubPr>
                        <m:ctrlPr>
                          <a:rPr lang="en-US" sz="20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i="1">
                            <a:effectLst/>
                            <a:latin typeface="Cambria Math" panose="02040503050406030204" pitchFamily="18" charset="0"/>
                            <a:ea typeface="Times New Roman" panose="02020603050405020304" pitchFamily="18" charset="0"/>
                            <a:cs typeface="B Nazanin" panose="00000400000000000000" pitchFamily="2" charset="-78"/>
                          </a:rPr>
                          <m:t>𝑆𝑖𝑜</m:t>
                        </m:r>
                      </m:e>
                      <m:sub>
                        <m:r>
                          <a:rPr lang="en-US" sz="20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جزئی از بتن معمولی است. یکی از نتایج مطالعه بتن در مقیاس نانو این است که با استفاده از نانو ذ سیلیس می­توان میزان تراکم ذرات در بتن را افزایش داد که این به افزایش چگالی میکرو و نانو ساختارهای تشکیل­دهنده بتن و در نتیجه بهبود ویژگی­های مکانیکی آن می­انجامد.</a:t>
                </a:r>
                <a:r>
                  <a:rPr lang="fa-IR" sz="2000" dirty="0">
                    <a:latin typeface="Calibri" panose="020F0502020204030204" pitchFamily="34" charset="0"/>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Calibri" panose="020F0502020204030204" pitchFamily="34" charset="0"/>
                    <a:cs typeface="B Nazanin" panose="00000400000000000000" pitchFamily="2" charset="-78"/>
                  </a:rPr>
                  <a:t>افزودن نانو ذرات سیلیس به مواد مبتنی به سیمان هم موجب کنترل تجزیه ناشی از واکنش بنیادی ( کلسیم </a:t>
                </a:r>
                <a:r>
                  <a:rPr lang="fa-IR" sz="2000" dirty="0">
                    <a:effectLst/>
                    <a:latin typeface="Calibri" panose="020F0502020204030204" pitchFamily="34" charset="0"/>
                    <a:ea typeface="Calibri" panose="020F0502020204030204" pitchFamily="34" charset="0"/>
                    <a:cs typeface="Times New Roman" panose="02020603050405020304" pitchFamily="18" charset="0"/>
                  </a:rPr>
                  <a:t>–</a:t>
                </a:r>
                <a:r>
                  <a:rPr lang="fa-IR" sz="2000" dirty="0">
                    <a:effectLst/>
                    <a:latin typeface="Calibri" panose="020F0502020204030204" pitchFamily="34" charset="0"/>
                    <a:ea typeface="Calibri" panose="020F0502020204030204" pitchFamily="34" charset="0"/>
                    <a:cs typeface="B Nazanin" panose="00000400000000000000" pitchFamily="2" charset="-78"/>
                  </a:rPr>
                  <a:t> سیلیکات </a:t>
                </a:r>
                <a:r>
                  <a:rPr lang="fa-IR" sz="2000" dirty="0">
                    <a:effectLst/>
                    <a:latin typeface="Calibri" panose="020F0502020204030204" pitchFamily="34" charset="0"/>
                    <a:ea typeface="Calibri" panose="020F0502020204030204" pitchFamily="34" charset="0"/>
                    <a:cs typeface="Times New Roman" panose="02020603050405020304" pitchFamily="18" charset="0"/>
                  </a:rPr>
                  <a:t>–</a:t>
                </a:r>
                <a:r>
                  <a:rPr lang="fa-IR" sz="2000" dirty="0">
                    <a:effectLst/>
                    <a:latin typeface="Calibri" panose="020F0502020204030204" pitchFamily="34" charset="0"/>
                    <a:ea typeface="Calibri" panose="020F0502020204030204" pitchFamily="34" charset="0"/>
                    <a:cs typeface="B Nazanin" panose="00000400000000000000" pitchFamily="2" charset="-78"/>
                  </a:rPr>
                  <a:t> هیدرات )( </a:t>
                </a:r>
                <a14:m>
                  <m:oMath xmlns:m="http://schemas.openxmlformats.org/officeDocument/2006/math">
                    <m:r>
                      <a:rPr lang="en-US" sz="2000" i="1">
                        <a:effectLst/>
                        <a:latin typeface="Cambria Math" panose="02040503050406030204" pitchFamily="18" charset="0"/>
                        <a:ea typeface="Calibri" panose="020F0502020204030204" pitchFamily="34" charset="0"/>
                        <a:cs typeface="B Nazanin" panose="00000400000000000000" pitchFamily="2" charset="-78"/>
                      </a:rPr>
                      <m:t>𝐶</m:t>
                    </m:r>
                    <m:r>
                      <a:rPr lang="en-US" sz="2000" i="1">
                        <a:effectLst/>
                        <a:latin typeface="Cambria Math" panose="02040503050406030204" pitchFamily="18" charset="0"/>
                        <a:ea typeface="Calibri" panose="020F0502020204030204" pitchFamily="34" charset="0"/>
                        <a:cs typeface="B Nazanin" panose="00000400000000000000" pitchFamily="2" charset="-78"/>
                      </a:rPr>
                      <m:t>−</m:t>
                    </m:r>
                    <m:r>
                      <a:rPr lang="en-US" sz="2000" i="1">
                        <a:effectLst/>
                        <a:latin typeface="Cambria Math" panose="02040503050406030204" pitchFamily="18" charset="0"/>
                        <a:ea typeface="Calibri" panose="020F0502020204030204" pitchFamily="34" charset="0"/>
                        <a:cs typeface="B Nazanin" panose="00000400000000000000" pitchFamily="2" charset="-78"/>
                      </a:rPr>
                      <m:t>𝑆</m:t>
                    </m:r>
                    <m:r>
                      <a:rPr lang="en-US" sz="2000" i="1">
                        <a:effectLst/>
                        <a:latin typeface="Cambria Math" panose="02040503050406030204" pitchFamily="18" charset="0"/>
                        <a:ea typeface="Calibri" panose="020F0502020204030204" pitchFamily="34" charset="0"/>
                        <a:cs typeface="B Nazanin" panose="00000400000000000000" pitchFamily="2" charset="-78"/>
                      </a:rPr>
                      <m:t>−</m:t>
                    </m:r>
                    <m:r>
                      <a:rPr lang="en-US" sz="2000" i="1">
                        <a:effectLst/>
                        <a:latin typeface="Cambria Math" panose="02040503050406030204" pitchFamily="18" charset="0"/>
                        <a:ea typeface="Calibri" panose="020F0502020204030204" pitchFamily="34" charset="0"/>
                        <a:cs typeface="B Nazanin" panose="00000400000000000000" pitchFamily="2" charset="-78"/>
                      </a:rPr>
                      <m:t>𝐻</m:t>
                    </m:r>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که در اثر نشست کلسیم در آب رخ می­دهد و نیز باعث جلوگیری از ورود آب در بتن می­شود که هر دوی این موارد دوام بتن را افزایش می­دهد.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متناسب با میزان افزایش تراکم ذرات آسیا کردن کلینکر سیمان پرتلند معمولی به همراه ماسه استاندارد منجر به تولید ذرات ریزتری در مقایسه با ذرات حاصل از آسیا نمودن سیمان پرتلند معمولی به تنهایی می­شود، و نکته مهم اینکه با افزایش میزان ریزی و در نتیجه تراکم ذرات، مقاومت فشاری بتن تا حد سه تا شش برابر افزایش می­یابد.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123406" y="1005840"/>
                <a:ext cx="10685417" cy="5643154"/>
              </a:xfrm>
              <a:blipFill>
                <a:blip r:embed="rId2"/>
                <a:stretch>
                  <a:fillRect l="-1198" r="-627" b="-3456"/>
                </a:stretch>
              </a:blipFill>
            </p:spPr>
            <p:txBody>
              <a:bodyPr/>
              <a:lstStyle/>
              <a:p>
                <a:r>
                  <a:rPr lang="en-US">
                    <a:noFill/>
                  </a:rPr>
                  <a:t> </a:t>
                </a:r>
              </a:p>
            </p:txBody>
          </p:sp>
        </mc:Fallback>
      </mc:AlternateContent>
    </p:spTree>
    <p:extLst>
      <p:ext uri="{BB962C8B-B14F-4D97-AF65-F5344CB8AC3E}">
        <p14:creationId xmlns:p14="http://schemas.microsoft.com/office/powerpoint/2010/main" val="3604907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مقدمه</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نانو ذرات افزودنی به سیمان می¬تواند از نوع ترکیبات تشکیل دهنده خود سیمان ( اکسید سیلیس، اکسید آهن و آلومینا ) باشند و هم از ترکیباتی دیگر ( برای مثال کربو نانو تیوب ) که در جهت ایجاد خواصی مشخصو معین در سیمان، کاربرد دارند. بعنوان مثال برای حصول به سیمانی با خواص مناسب جهت استفاده در چاه های نفت افزودن نانو ذات مناسب می باشد. در حال حاضر متخصصین پژوهشگاه صنعت نفت به دانش فنی مورد نیاز برای ساخت نانو افزودنی مناسبی برای کنترل خواص سیمان کاری جداره چاه¬های نفتی دست یافته اند. هدف اصلی استفاده از نانو افزودنی ها در سیمان جداره چاه های نفتی مقابله با وجود مشکلاتی از لحاظ پایین بودن فشار مخزن لازم توسط سیمان استفاده شده است.</a:t>
            </a:r>
            <a:endParaRPr lang="en-US" sz="2000" dirty="0">
              <a:cs typeface="B Nazanin" panose="00000400000000000000" pitchFamily="2" charset="-78"/>
            </a:endParaRPr>
          </a:p>
        </p:txBody>
      </p:sp>
    </p:spTree>
    <p:extLst>
      <p:ext uri="{BB962C8B-B14F-4D97-AF65-F5344CB8AC3E}">
        <p14:creationId xmlns:p14="http://schemas.microsoft.com/office/powerpoint/2010/main" val="3923572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Bef>
                    <a:spcPts val="1200"/>
                  </a:spcBef>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خاکستر فرار یکی دیگر از مواد مورد استفاده در ساخت بتن است؛ استفاده از این ماده علاوه بر افزایش دوام و استحکام بتن، میزان مصرف سیمان را نیز کاهش می­دهد؛ ولی افزودن خاکستر فرار به بتن موجب کندشدن فرآیند عمل آوری بتن و کمتر شدن مقاومت کوتاه مدت آن در مقایسه با بتن معمولی می­شود. در صورت افزودن نانو ذرات سیلیس به بتن ساخته شده با خاکتر فرار، با وجود اینکه قسمتی از سیمان مصرفی با سیلیس جایگزین می­شود، چگالی و استحکام بتن و مخصوصاً مقاومت وتاه مدت بتن افزایش چشمگیری می­یابد.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Bef>
                    <a:spcPts val="1200"/>
                  </a:spcBef>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همچنین تحقیق در مورد اضافه نمودن نانو ذرات اکید آهن یا هماتیت </a:t>
                </a:r>
                <a:r>
                  <a:rPr lang="fa-IR" sz="2000" dirty="0">
                    <a:effectLst/>
                    <a:latin typeface="Calibri" panose="020F0502020204030204" pitchFamily="34" charset="0"/>
                    <a:ea typeface="Calibri" panose="020F0502020204030204" pitchFamily="34" charset="0"/>
                    <a:cs typeface="B Nazanin" panose="00000400000000000000" pitchFamily="2" charset="-78"/>
                  </a:rPr>
                  <a:t> (</a:t>
                </a:r>
                <a14:m>
                  <m:oMath xmlns:m="http://schemas.openxmlformats.org/officeDocument/2006/math">
                    <m:sSub>
                      <m:sSubPr>
                        <m:ctrlPr>
                          <a:rPr lang="en-US" sz="20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i="1">
                            <a:effectLst/>
                            <a:latin typeface="Cambria Math" panose="02040503050406030204" pitchFamily="18" charset="0"/>
                            <a:ea typeface="Times New Roman" panose="02020603050405020304" pitchFamily="18" charset="0"/>
                            <a:cs typeface="B Nazanin" panose="00000400000000000000" pitchFamily="2" charset="-78"/>
                          </a:rPr>
                          <m:t>𝐹𝑒</m:t>
                        </m:r>
                      </m:e>
                      <m:sub>
                        <m:r>
                          <a:rPr lang="en-US" sz="2000" i="1">
                            <a:effectLst/>
                            <a:latin typeface="Cambria Math" panose="02040503050406030204" pitchFamily="18" charset="0"/>
                            <a:ea typeface="Times New Roman" panose="02020603050405020304" pitchFamily="18" charset="0"/>
                            <a:cs typeface="B Nazanin" panose="00000400000000000000" pitchFamily="2" charset="-78"/>
                          </a:rPr>
                          <m:t>2</m:t>
                        </m:r>
                      </m:sub>
                    </m:sSub>
                    <m:sSub>
                      <m:sSubPr>
                        <m:ctrlPr>
                          <a:rPr lang="en-US" sz="20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i="1">
                            <a:effectLst/>
                            <a:latin typeface="Cambria Math" panose="02040503050406030204" pitchFamily="18" charset="0"/>
                            <a:ea typeface="Times New Roman" panose="02020603050405020304" pitchFamily="18" charset="0"/>
                            <a:cs typeface="B Nazanin" panose="00000400000000000000" pitchFamily="2" charset="-78"/>
                          </a:rPr>
                          <m:t>𝑂</m:t>
                        </m:r>
                      </m:e>
                      <m:sub>
                        <m:r>
                          <a:rPr lang="en-US" sz="2000" i="1">
                            <a:effectLst/>
                            <a:latin typeface="Cambria Math" panose="02040503050406030204" pitchFamily="18" charset="0"/>
                            <a:ea typeface="Times New Roman" panose="02020603050405020304" pitchFamily="18" charset="0"/>
                            <a:cs typeface="B Nazanin" panose="00000400000000000000" pitchFamily="2" charset="-78"/>
                          </a:rPr>
                          <m:t>3</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به بتن نشان داده است که این ذرات علاوه بر افزایش مقاومت بتن، پایش سطوح تنش ( خستگی ) بتن را از طریق اندازه­گیری مقاومت الکتریکی برشی مقطعی ) امکان­پذیر می­سازد.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123406" y="1005840"/>
                <a:ext cx="10685417" cy="5643154"/>
              </a:xfrm>
              <a:blipFill>
                <a:blip r:embed="rId2"/>
                <a:stretch>
                  <a:fillRect l="-1141" r="-627"/>
                </a:stretch>
              </a:blipFill>
            </p:spPr>
            <p:txBody>
              <a:bodyPr/>
              <a:lstStyle/>
              <a:p>
                <a:r>
                  <a:rPr lang="en-US">
                    <a:noFill/>
                  </a:rPr>
                  <a:t> </a:t>
                </a:r>
              </a:p>
            </p:txBody>
          </p:sp>
        </mc:Fallback>
      </mc:AlternateContent>
    </p:spTree>
    <p:extLst>
      <p:ext uri="{BB962C8B-B14F-4D97-AF65-F5344CB8AC3E}">
        <p14:creationId xmlns:p14="http://schemas.microsoft.com/office/powerpoint/2010/main" val="2550588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Bef>
                    <a:spcPts val="1200"/>
                  </a:spcBef>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نوعی دیگر از نانو ذرات افزودنی به بتن در جهت بهبود ویژگی­های آن، دی اکسید تیتانیوم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است. </a:t>
                </a:r>
                <a:r>
                  <a:rPr lang="fa-IR" sz="2000" dirty="0">
                    <a:effectLst/>
                    <a:latin typeface="Calibri" panose="020F0502020204030204" pitchFamily="34" charset="0"/>
                    <a:ea typeface="Calibri" panose="020F0502020204030204" pitchFamily="34" charset="0"/>
                    <a:cs typeface="B Nazanin" panose="00000400000000000000" pitchFamily="2" charset="-78"/>
                  </a:rPr>
                  <a:t>(</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یک رنگدانه سفید است که می­توان آنرا به عنوان یک روکش بازتاب کننده مطلوب استفاده نمود.</a:t>
                </a:r>
                <a:r>
                  <a:rPr lang="fa-IR" sz="1600" dirty="0">
                    <a:latin typeface="Calibri" panose="020F0502020204030204" pitchFamily="34" charset="0"/>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Calibri" panose="020F0502020204030204" pitchFamily="34" charset="0"/>
                    <a:cs typeface="B Nazanin" panose="00000400000000000000" pitchFamily="2" charset="-78"/>
                  </a:rPr>
                  <a:t>(</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از طریق واکنش­های فوتوکاتالیستی قوق قادر به شکستن و تجزیه آلاینده­های آلی </a:t>
                </a:r>
                <a:r>
                  <a:rPr lang="fa-IR" sz="2000" dirty="0">
                    <a:effectLst/>
                    <a:latin typeface="Calibri" panose="020F0502020204030204" pitchFamily="34" charset="0"/>
                    <a:ea typeface="Times New Roman" panose="02020603050405020304" pitchFamily="18" charset="0"/>
                    <a:cs typeface="Times New Roman" panose="02020603050405020304" pitchFamily="18" charset="0"/>
                  </a:rPr>
                  <a:t>–</a:t>
                </a:r>
                <a:r>
                  <a:rPr lang="fa-IR" sz="2000" dirty="0">
                    <a:effectLst/>
                    <a:latin typeface="Calibri" panose="020F0502020204030204" pitchFamily="34" charset="0"/>
                    <a:ea typeface="Times New Roman" panose="02020603050405020304" pitchFamily="18" charset="0"/>
                    <a:cs typeface="B Nazanin" panose="00000400000000000000" pitchFamily="2" charset="-78"/>
                  </a:rPr>
                  <a:t> ترکیبات آلی فرار ( </a:t>
                </a:r>
                <a:r>
                  <a:rPr lang="en-US" sz="2000" dirty="0">
                    <a:effectLst/>
                    <a:latin typeface="Calibri" panose="020F0502020204030204" pitchFamily="34" charset="0"/>
                    <a:ea typeface="Times New Roman" panose="02020603050405020304" pitchFamily="18" charset="0"/>
                    <a:cs typeface="B Nazanin" panose="00000400000000000000" pitchFamily="2" charset="-78"/>
                  </a:rPr>
                  <a:t>VOC</a:t>
                </a:r>
                <a:r>
                  <a:rPr lang="fa-IR" sz="2000" dirty="0">
                    <a:effectLst/>
                    <a:latin typeface="Calibri" panose="020F0502020204030204" pitchFamily="34" charset="0"/>
                    <a:ea typeface="Times New Roman" panose="02020603050405020304" pitchFamily="18" charset="0"/>
                    <a:cs typeface="B Nazanin" panose="00000400000000000000" pitchFamily="2" charset="-78"/>
                  </a:rPr>
                  <a:t> ) و غشاهای باکتریایی است و به همین دلیل برای ایجاد خاصیضدعفونی کنندگی به رنگ­ها و سیمان­ها و شیشه­ها اضافه می­گردد.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Bef>
                    <a:spcPts val="1200"/>
                  </a:spcBef>
                  <a:spcAft>
                    <a:spcPts val="1000"/>
                  </a:spcAft>
                </a:pPr>
                <a:r>
                  <a:rPr lang="fa-IR" sz="2000" dirty="0">
                    <a:effectLst/>
                    <a:latin typeface="Calibri" panose="020F0502020204030204" pitchFamily="34" charset="0"/>
                    <a:ea typeface="Times New Roman" panose="02020603050405020304" pitchFamily="18" charset="0"/>
                    <a:cs typeface="B Nazanin" panose="00000400000000000000" pitchFamily="2" charset="-78"/>
                  </a:rPr>
                  <a:t>چنانچه از </a:t>
                </a:r>
                <a:r>
                  <a:rPr lang="fa-IR" sz="2000" dirty="0">
                    <a:effectLst/>
                    <a:latin typeface="Calibri" panose="020F0502020204030204" pitchFamily="34" charset="0"/>
                    <a:ea typeface="Calibri" panose="020F0502020204030204" pitchFamily="34" charset="0"/>
                    <a:cs typeface="B Nazanin" panose="00000400000000000000" pitchFamily="2" charset="-78"/>
                  </a:rPr>
                  <a:t>(</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در سطوح بیرونی سازه­ها استفاده شود قادر است غلظت آلاینده­های موجود در هوا را کاهش دهد. </a:t>
                </a:r>
                <a:r>
                  <a:rPr lang="fa-IR" sz="2000" dirty="0">
                    <a:effectLst/>
                    <a:latin typeface="Calibri" panose="020F0502020204030204" pitchFamily="34" charset="0"/>
                    <a:ea typeface="Calibri" panose="020F0502020204030204" pitchFamily="34" charset="0"/>
                    <a:cs typeface="B Nazanin" panose="00000400000000000000" pitchFamily="2" charset="-78"/>
                  </a:rPr>
                  <a:t>(</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ماده­ای آب دوست است و با اضافه شدن به سطحی موجب ایجاد خاصیت خود تمیزکنندگی در سطح می­گردد.</a:t>
                </a:r>
                <a:r>
                  <a:rPr lang="fa-IR" sz="1600" dirty="0">
                    <a:latin typeface="Calibri" panose="020F0502020204030204" pitchFamily="34" charset="0"/>
                    <a:ea typeface="Times New Roman" panose="02020603050405020304" pitchFamily="18" charset="0"/>
                    <a:cs typeface="Arial" panose="020B0604020202020204" pitchFamily="34" charset="0"/>
                  </a:rPr>
                  <a:t> </a:t>
                </a:r>
                <a:r>
                  <a:rPr lang="fa-IR" sz="2000" dirty="0">
                    <a:effectLst/>
                    <a:latin typeface="Calibri" panose="020F0502020204030204" pitchFamily="34" charset="0"/>
                    <a:ea typeface="Times New Roman" panose="02020603050405020304" pitchFamily="18" charset="0"/>
                    <a:cs typeface="B Nazanin" panose="00000400000000000000" pitchFamily="2" charset="-78"/>
                  </a:rPr>
                  <a:t>بتن تولیدشده با این ذرات هم اکنون در پروژه­هایی در سرتاسر دنیا در حال استفاده است، این بتن دارای رنگ سفید و درخشندگی خاصی است که سفیدی و درخشندگی خود را بطور مؤثری حفظ می­­کند، این در حالی است که سازه­های ساخته شده با بتن معمولی فاقد چنین ویژگی هستند.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123406" y="1005840"/>
                <a:ext cx="10685417" cy="5643154"/>
              </a:xfrm>
              <a:blipFill>
                <a:blip r:embed="rId2"/>
                <a:stretch>
                  <a:fillRect l="-1198" r="-627"/>
                </a:stretch>
              </a:blipFill>
            </p:spPr>
            <p:txBody>
              <a:bodyPr/>
              <a:lstStyle/>
              <a:p>
                <a:r>
                  <a:rPr lang="en-US">
                    <a:noFill/>
                  </a:rPr>
                  <a:t> </a:t>
                </a:r>
              </a:p>
            </p:txBody>
          </p:sp>
        </mc:Fallback>
      </mc:AlternateContent>
    </p:spTree>
    <p:extLst>
      <p:ext uri="{BB962C8B-B14F-4D97-AF65-F5344CB8AC3E}">
        <p14:creationId xmlns:p14="http://schemas.microsoft.com/office/powerpoint/2010/main" val="3361412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Bef>
                <a:spcPts val="1200"/>
              </a:spcBef>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نانو لوله­­های کربنی از جمله نانو ذرات دیگری با ویژگی­های قابل توجهی هستند که تحقیقات برای بررسی مزایای حاصل از اضافه نمودن آنها به بتن در حال انجام است. در صورت افزودن مقادیر کوچکی ( در حدود یک درصد وزنی ) از نانو لوله­های کربنی به نمونه­های متشکل از آب و بخش عمده­ای سیمان پرتلند، خواص مکانیکی نمونه­ها بطور قابل توجهی بهبود می­یابد.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Bef>
                <a:spcPts val="1200"/>
              </a:spcBef>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نانو لوله­های تک جداره اکسیدشده بالاترین میزان افزایش را هم در مقامت فشاری ( 25 + نیوتن بر متر مربع ) و هم در مقاومت خمشی ( 8 + نیوتن بر متر مربع ) نمونه­ها نشان دادند. بطور تئوری اثبات شده است که وجود مقدار زیادی نقایص ساختاری بر روی سطحنانو لوله­های چند جداره اکسیدشده می­تواند به ایجاد اتصال بهتر میان نانو ساختارها و ملات بینجامد، لذا می­توان نتیجه گرفت که از طریق ایجاد نقایصی بر روی سطح میلگردهای تقویت کننده بتن، خواص مکانیکی کامپوزیت به می­یابد.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2506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مروری بر جنبه های فنی کاربرد نانو مواد در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Bef>
                <a:spcPts val="1200"/>
              </a:spcBef>
              <a:spcAft>
                <a:spcPts val="1000"/>
              </a:spcAft>
            </a:pPr>
            <a:r>
              <a:rPr lang="fa-IR" sz="2000" dirty="0">
                <a:latin typeface="Calibri" panose="020F0502020204030204" pitchFamily="34" charset="0"/>
                <a:ea typeface="Times New Roman" panose="02020603050405020304" pitchFamily="18" charset="0"/>
                <a:cs typeface="B Nazanin" panose="00000400000000000000" pitchFamily="2" charset="-78"/>
              </a:rPr>
              <a:t>در مورد افزودن نانو لوله­ها به هر ماده­ای دو مشکل عمده وجود دارد:یکی ایجاد اتصال میان نانو لوله­ها با همدیگر و دیگری فقدان چسبندگی مناسب میان نانو لوله و شبکه ماده توده، که از دلایل این مشکل، برهم کنش­های میان صفحات گرافیتی نانو لوله­هاست. این خاصیت، آنها را به سمت جمع شدن کنار یکدیگر به صورت دسته­ها یا طناب­هایی سوق می­دهد و گاهی اوقات امکان دارد این طناب­ها به یکدیگر گیر کرده باشند.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4515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تخریب آلاینده ها و خود تمیز کردن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تحقیقات ثابت کرده است بتن حاوی نانو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a:t>
                </a:r>
                <a:r>
                  <a:rPr lang="fa-IR" sz="2000" dirty="0">
                    <a:effectLst/>
                    <a:latin typeface="Calibri" panose="020F0502020204030204" pitchFamily="34" charset="0"/>
                    <a:ea typeface="Calibri" panose="020F0502020204030204" pitchFamily="34" charset="0"/>
                    <a:cs typeface="B Nazanin" panose="00000400000000000000" pitchFamily="2" charset="-78"/>
                  </a:rPr>
                  <a:t>برای تمیزکردن خود بتن موثر بوده و همچنین برخی از آلاینده­ها را به شکل بی­ضرر تبدیل می­کند، به این ترتیب که ماده نانو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a:t>
                </a:r>
                <a:r>
                  <a:rPr lang="fa-IR" sz="2000" dirty="0">
                    <a:effectLst/>
                    <a:latin typeface="Calibri" panose="020F0502020204030204" pitchFamily="34" charset="0"/>
                    <a:ea typeface="Calibri" panose="020F0502020204030204" pitchFamily="34" charset="0"/>
                    <a:cs typeface="B Nazanin" panose="00000400000000000000" pitchFamily="2" charset="-78"/>
                  </a:rPr>
                  <a:t>باعث تخریب فوتوکالیستی آلاینده­ها ( به عنوان مثال مونوکسید کربن، کلروفنل، آلدئیدها و گازهای صنعتی ) می­شود و این ماده می­تواند باعث تخریب آلاینده­ها شود.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pPr>
                <a:r>
                  <a:rPr lang="fa-IR" sz="2000" dirty="0">
                    <a:effectLst/>
                    <a:latin typeface="Calibri" panose="020F0502020204030204" pitchFamily="34" charset="0"/>
                    <a:ea typeface="Calibri" panose="020F0502020204030204" pitchFamily="34" charset="0"/>
                    <a:cs typeface="B Nazanin" panose="00000400000000000000" pitchFamily="2" charset="-78"/>
                  </a:rPr>
                  <a:t>بتن­های خود تمیزشونده با مواد نانو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a:t>
                </a:r>
                <a:r>
                  <a:rPr lang="fa-IR" sz="2000" dirty="0">
                    <a:effectLst/>
                    <a:latin typeface="Calibri" panose="020F0502020204030204" pitchFamily="34" charset="0"/>
                    <a:ea typeface="Calibri" panose="020F0502020204030204" pitchFamily="34" charset="0"/>
                    <a:cs typeface="B Nazanin" panose="00000400000000000000" pitchFamily="2" charset="-78"/>
                  </a:rPr>
                  <a:t>در اروپا و ژاپن به عنوان بتن تجاری در نماسازی و کف سازی مورد استفاده قرار گرفته است. این بتن با رنگدانه­های معدنی مختلف مورد بررسی قرار گرفته که برای بازسازی ساختمانهای تاریخی و برای پوشش ساختمانهای جدید بکار گرفته که برای کاهش آلودگی در محیط های شهری بسیار موثر بوده است.</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123406" y="1005840"/>
                <a:ext cx="10685417" cy="5643154"/>
              </a:xfrm>
              <a:blipFill>
                <a:blip r:embed="rId2"/>
                <a:stretch>
                  <a:fillRect l="-1198" r="-627"/>
                </a:stretch>
              </a:blipFill>
            </p:spPr>
            <p:txBody>
              <a:bodyPr/>
              <a:lstStyle/>
              <a:p>
                <a:r>
                  <a:rPr lang="en-US">
                    <a:noFill/>
                  </a:rPr>
                  <a:t> </a:t>
                </a:r>
              </a:p>
            </p:txBody>
          </p:sp>
        </mc:Fallback>
      </mc:AlternateContent>
    </p:spTree>
    <p:extLst>
      <p:ext uri="{BB962C8B-B14F-4D97-AF65-F5344CB8AC3E}">
        <p14:creationId xmlns:p14="http://schemas.microsoft.com/office/powerpoint/2010/main" val="568949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تخریب آلاینده ها و خود تمیز کردن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descr="http://www.dahasari.ir/company/pages/news/images/nanoprotect-ag-is12.jpg"/>
          <p:cNvPicPr/>
          <p:nvPr/>
        </p:nvPicPr>
        <p:blipFill>
          <a:blip r:embed="rId2">
            <a:extLst>
              <a:ext uri="{28A0092B-C50C-407E-A947-70E740481C1C}">
                <a14:useLocalDpi xmlns:a14="http://schemas.microsoft.com/office/drawing/2010/main" val="0"/>
              </a:ext>
            </a:extLst>
          </a:blip>
          <a:srcRect/>
          <a:stretch>
            <a:fillRect/>
          </a:stretch>
        </p:blipFill>
        <p:spPr bwMode="auto">
          <a:xfrm>
            <a:off x="1316581" y="1826669"/>
            <a:ext cx="6031865" cy="3622675"/>
          </a:xfrm>
          <a:prstGeom prst="rect">
            <a:avLst/>
          </a:prstGeom>
          <a:ln>
            <a:noFill/>
          </a:ln>
          <a:effectLst>
            <a:outerShdw blurRad="190500" algn="tl" rotWithShape="0">
              <a:srgbClr val="000000">
                <a:alpha val="70000"/>
              </a:srgbClr>
            </a:outerShdw>
          </a:effec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7485743" y="2513421"/>
            <a:ext cx="4323080" cy="2249170"/>
          </a:xfrm>
          <a:prstGeom prst="rect">
            <a:avLst/>
          </a:prstGeom>
          <a:ln>
            <a:noFill/>
          </a:ln>
          <a:effectLst>
            <a:outerShdw blurRad="190500" algn="tl" rotWithShape="0">
              <a:srgbClr val="000000">
                <a:alpha val="70000"/>
              </a:srgbClr>
            </a:outerShdw>
          </a:effectLst>
        </p:spPr>
      </p:pic>
      <p:sp>
        <p:nvSpPr>
          <p:cNvPr id="6" name="Rectangle 5"/>
          <p:cNvSpPr/>
          <p:nvPr/>
        </p:nvSpPr>
        <p:spPr>
          <a:xfrm>
            <a:off x="7876605" y="4941513"/>
            <a:ext cx="3541355" cy="515526"/>
          </a:xfrm>
          <a:prstGeom prst="rect">
            <a:avLst/>
          </a:prstGeom>
        </p:spPr>
        <p:txBody>
          <a:bodyPr wrap="none">
            <a:spAutoFit/>
          </a:bodyPr>
          <a:lstStyle/>
          <a:p>
            <a:pPr algn="ctr" rtl="1">
              <a:lnSpc>
                <a:spcPct val="15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طرح شماتیک ساز و کار خود تمیزشوندگی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4467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تخریب آلاینده ها و خود تمیز کردن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8113581" y="1128151"/>
            <a:ext cx="3695242" cy="400110"/>
          </a:xfrm>
          <a:prstGeom prst="rect">
            <a:avLst/>
          </a:prstGeom>
        </p:spPr>
        <p:txBody>
          <a:bodyPr wrap="none">
            <a:spAutoFit/>
          </a:bodyPr>
          <a:lstStyle/>
          <a:p>
            <a:r>
              <a:rPr lang="fa-IR" sz="2000" b="1" dirty="0">
                <a:latin typeface="Calibri" panose="020F0502020204030204" pitchFamily="34" charset="0"/>
                <a:ea typeface="Calibri" panose="020F0502020204030204" pitchFamily="34" charset="0"/>
                <a:cs typeface="B Nazanin" panose="00000400000000000000" pitchFamily="2" charset="-78"/>
              </a:rPr>
              <a:t>نمونه هایی از کاربرد بتن خود تمیزشونده</a:t>
            </a:r>
            <a:endParaRPr lang="en-US" sz="2000" dirty="0"/>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2495006" y="2446563"/>
            <a:ext cx="2612571" cy="2804705"/>
          </a:xfrm>
          <a:prstGeom prst="rect">
            <a:avLst/>
          </a:prstGeom>
          <a:ln>
            <a:noFill/>
          </a:ln>
          <a:effectLst>
            <a:outerShdw blurRad="190500" algn="tl" rotWithShape="0">
              <a:srgbClr val="000000">
                <a:alpha val="70000"/>
              </a:srgbClr>
            </a:outerShdw>
          </a:effectLst>
        </p:spPr>
      </p:pic>
      <p:sp>
        <p:nvSpPr>
          <p:cNvPr id="8" name="Rectangle 7"/>
          <p:cNvSpPr/>
          <p:nvPr/>
        </p:nvSpPr>
        <p:spPr>
          <a:xfrm>
            <a:off x="2561208" y="5421897"/>
            <a:ext cx="2480166" cy="515526"/>
          </a:xfrm>
          <a:prstGeom prst="rect">
            <a:avLst/>
          </a:prstGeom>
        </p:spPr>
        <p:txBody>
          <a:bodyPr wrap="none">
            <a:spAutoFit/>
          </a:bodyPr>
          <a:lstStyle/>
          <a:p>
            <a:pPr algn="ctr" rtl="1">
              <a:lnSpc>
                <a:spcPct val="15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برج </a:t>
            </a:r>
            <a:r>
              <a:rPr lang="en-US" sz="2000" dirty="0">
                <a:latin typeface="Calibri" panose="020F0502020204030204" pitchFamily="34" charset="0"/>
                <a:ea typeface="Calibri" panose="020F0502020204030204" pitchFamily="34" charset="0"/>
                <a:cs typeface="B Nazanin" panose="00000400000000000000" pitchFamily="2" charset="-78"/>
              </a:rPr>
              <a:t>MM</a:t>
            </a:r>
            <a:r>
              <a:rPr lang="fa-IR" sz="2000" dirty="0">
                <a:latin typeface="Calibri" panose="020F0502020204030204" pitchFamily="34" charset="0"/>
                <a:ea typeface="Calibri" panose="020F0502020204030204" pitchFamily="34" charset="0"/>
                <a:cs typeface="B Nazanin" panose="00000400000000000000" pitchFamily="2" charset="-78"/>
              </a:rPr>
              <a:t> در یوکوهامای ژاپن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p:cNvPicPr/>
          <p:nvPr/>
        </p:nvPicPr>
        <p:blipFill>
          <a:blip r:embed="rId3"/>
          <a:stretch>
            <a:fillRect/>
          </a:stretch>
        </p:blipFill>
        <p:spPr>
          <a:xfrm>
            <a:off x="6460716" y="1982923"/>
            <a:ext cx="4338955" cy="3268345"/>
          </a:xfrm>
          <a:prstGeom prst="rect">
            <a:avLst/>
          </a:prstGeom>
          <a:ln>
            <a:noFill/>
          </a:ln>
          <a:effectLst>
            <a:outerShdw blurRad="190500" algn="tl" rotWithShape="0">
              <a:srgbClr val="000000">
                <a:alpha val="70000"/>
              </a:srgbClr>
            </a:outerShdw>
          </a:effectLst>
        </p:spPr>
      </p:pic>
      <p:sp>
        <p:nvSpPr>
          <p:cNvPr id="10" name="Rectangle 9"/>
          <p:cNvSpPr/>
          <p:nvPr/>
        </p:nvSpPr>
        <p:spPr>
          <a:xfrm>
            <a:off x="5927370" y="5421897"/>
            <a:ext cx="5405647" cy="600164"/>
          </a:xfrm>
          <a:prstGeom prst="rect">
            <a:avLst/>
          </a:prstGeom>
        </p:spPr>
        <p:txBody>
          <a:bodyPr wrap="none">
            <a:spAutoFit/>
          </a:bodyPr>
          <a:lstStyle/>
          <a:p>
            <a:pPr algn="ctr" rtl="1">
              <a:lnSpc>
                <a:spcPct val="150000"/>
              </a:lnSpc>
              <a:spcAft>
                <a:spcPts val="1000"/>
              </a:spcAft>
            </a:pPr>
            <a:r>
              <a:rPr lang="fa-IR" sz="2400" dirty="0">
                <a:latin typeface="Calibri" panose="020F0502020204030204" pitchFamily="34" charset="0"/>
                <a:ea typeface="Calibri" panose="020F0502020204030204" pitchFamily="34" charset="0"/>
                <a:cs typeface="B Nazanin" panose="00000400000000000000" pitchFamily="2" charset="-78"/>
              </a:rPr>
              <a:t>سقف خود تمیزشونده در ایستگاه قطار </a:t>
            </a:r>
            <a:r>
              <a:rPr lang="en-US" sz="2000" dirty="0" err="1">
                <a:latin typeface="Times New Roman" panose="02020603050405020304" pitchFamily="18" charset="0"/>
                <a:ea typeface="Calibri" panose="020F0502020204030204" pitchFamily="34" charset="0"/>
                <a:cs typeface="Arial" panose="020B0604020202020204" pitchFamily="34" charset="0"/>
              </a:rPr>
              <a:t>Motosumiyoshi</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6386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تخریب آلاینده ها و خود تمیز کردن 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8113581" y="1128151"/>
            <a:ext cx="3695242" cy="400110"/>
          </a:xfrm>
          <a:prstGeom prst="rect">
            <a:avLst/>
          </a:prstGeom>
        </p:spPr>
        <p:txBody>
          <a:bodyPr wrap="none">
            <a:spAutoFit/>
          </a:bodyPr>
          <a:lstStyle/>
          <a:p>
            <a:r>
              <a:rPr lang="fa-IR" sz="2000" b="1" dirty="0">
                <a:latin typeface="Calibri" panose="020F0502020204030204" pitchFamily="34" charset="0"/>
                <a:ea typeface="Calibri" panose="020F0502020204030204" pitchFamily="34" charset="0"/>
                <a:cs typeface="B Nazanin" panose="00000400000000000000" pitchFamily="2" charset="-78"/>
              </a:rPr>
              <a:t>نمونه هایی از کاربرد بتن خود تمیزشونده</a:t>
            </a:r>
            <a:endParaRPr lang="en-US" sz="2000" dirty="0"/>
          </a:p>
        </p:txBody>
      </p:sp>
      <p:pic>
        <p:nvPicPr>
          <p:cNvPr id="11" name="Picture 10"/>
          <p:cNvPicPr/>
          <p:nvPr/>
        </p:nvPicPr>
        <p:blipFill>
          <a:blip r:embed="rId2"/>
          <a:stretch>
            <a:fillRect/>
          </a:stretch>
        </p:blipFill>
        <p:spPr>
          <a:xfrm>
            <a:off x="2301240" y="1956842"/>
            <a:ext cx="8031480" cy="3451181"/>
          </a:xfrm>
          <a:prstGeom prst="rect">
            <a:avLst/>
          </a:prstGeom>
          <a:ln>
            <a:noFill/>
          </a:ln>
          <a:effectLst>
            <a:outerShdw blurRad="190500" algn="tl" rotWithShape="0">
              <a:srgbClr val="000000">
                <a:alpha val="70000"/>
              </a:srgbClr>
            </a:outerShdw>
          </a:effectLst>
        </p:spPr>
      </p:pic>
      <p:sp>
        <p:nvSpPr>
          <p:cNvPr id="4" name="Rectangle 3"/>
          <p:cNvSpPr/>
          <p:nvPr/>
        </p:nvSpPr>
        <p:spPr>
          <a:xfrm>
            <a:off x="2939741" y="5683153"/>
            <a:ext cx="6754478" cy="515526"/>
          </a:xfrm>
          <a:prstGeom prst="rect">
            <a:avLst/>
          </a:prstGeom>
        </p:spPr>
        <p:txBody>
          <a:bodyPr wrap="none">
            <a:spAutoFit/>
          </a:bodyPr>
          <a:lstStyle/>
          <a:p>
            <a:pPr algn="ctr" rtl="1">
              <a:lnSpc>
                <a:spcPct val="15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نمایی از کلیسای </a:t>
            </a:r>
            <a:r>
              <a:rPr lang="en-US" sz="2000" dirty="0">
                <a:latin typeface="Calibri" panose="020F0502020204030204" pitchFamily="34" charset="0"/>
                <a:ea typeface="Calibri" panose="020F0502020204030204" pitchFamily="34" charset="0"/>
                <a:cs typeface="B Nazanin" panose="00000400000000000000" pitchFamily="2" charset="-78"/>
              </a:rPr>
              <a:t>Dives</a:t>
            </a:r>
            <a:r>
              <a:rPr lang="fa-IR" sz="2000" dirty="0">
                <a:latin typeface="Calibri" panose="020F0502020204030204" pitchFamily="34" charset="0"/>
                <a:ea typeface="Calibri" panose="020F0502020204030204" pitchFamily="34" charset="0"/>
                <a:cs typeface="B Nazanin" panose="00000400000000000000" pitchFamily="2" charset="-78"/>
              </a:rPr>
              <a:t> در </a:t>
            </a:r>
            <a:r>
              <a:rPr lang="en-US" sz="2000" dirty="0" err="1">
                <a:latin typeface="Times New Roman" panose="02020603050405020304" pitchFamily="18" charset="0"/>
                <a:ea typeface="Calibri" panose="020F0502020204030204" pitchFamily="34" charset="0"/>
                <a:cs typeface="Arial" panose="020B0604020202020204" pitchFamily="34" charset="0"/>
              </a:rPr>
              <a:t>Misericorida</a:t>
            </a:r>
            <a:r>
              <a:rPr lang="fa-IR" sz="2000" dirty="0">
                <a:latin typeface="Times New Roman" panose="02020603050405020304" pitchFamily="18" charset="0"/>
                <a:ea typeface="Calibri" panose="020F0502020204030204" pitchFamily="34" charset="0"/>
                <a:cs typeface="Arial" panose="020B0604020202020204" pitchFamily="34" charset="0"/>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fa-IR" sz="2000" dirty="0">
                <a:latin typeface="Calibri" panose="020F0502020204030204" pitchFamily="34" charset="0"/>
                <a:ea typeface="Calibri" panose="020F0502020204030204" pitchFamily="34" charset="0"/>
                <a:cs typeface="B Nazanin" panose="00000400000000000000" pitchFamily="2" charset="-78"/>
              </a:rPr>
              <a:t>ساخته شده با سیمان خود تمیزشونده</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5385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فرآیند سنتز سیمان با مواد نانو</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جایگزینی مواد نانو در بخش کوچکی از سیمان معمولی باعث تسریع واکنش هیدراتاسیون و کاهش دوره القایی می­شود و با متراکم ساختن آن نفوذپذیری کاهش یافته و این امر باعث افزایش مقاومت فشاری و کششی می­شود.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تجزیه و تحلیل ناشی از نتایج نشان می­دهد که نانو ذرات سیلیکا می­تواند باعث شست و شوی کلسیم شود و از این فرآیند برای آماده سازی فرمولاسیون سریعتر اتصالات مواد به یکدیگر استفاده می­شود.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8477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1005840"/>
          </a:xfrm>
        </p:spPr>
        <p:txBody>
          <a:bodyPr>
            <a:normAutofit/>
          </a:bodyPr>
          <a:lstStyle/>
          <a:p>
            <a:pPr lvl="0" algn="just" rtl="1">
              <a:lnSpc>
                <a:spcPct val="150000"/>
              </a:lnSpc>
              <a:spcAft>
                <a:spcPts val="1000"/>
              </a:spcAft>
            </a:pPr>
            <a:r>
              <a:rPr lang="fa-IR" sz="4000" b="1" dirty="0">
                <a:latin typeface="Calibri" panose="020F0502020204030204" pitchFamily="34" charset="0"/>
                <a:ea typeface="Calibri" panose="020F0502020204030204" pitchFamily="34" charset="0"/>
                <a:cs typeface="B Nazanin" panose="00000400000000000000" pitchFamily="2" charset="-78"/>
              </a:rPr>
              <a:t>دستگاه های مبتنی بر فناوری نانو</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نانوماشین­های بی­سیم </a:t>
            </a:r>
            <a:r>
              <a:rPr lang="en-US" sz="2000" dirty="0">
                <a:latin typeface="Calibri" panose="020F0502020204030204" pitchFamily="34" charset="0"/>
                <a:ea typeface="Calibri" panose="020F0502020204030204" pitchFamily="34" charset="0"/>
                <a:cs typeface="B Nazanin" panose="00000400000000000000" pitchFamily="2" charset="-78"/>
              </a:rPr>
              <a:t>NEMS</a:t>
            </a:r>
            <a:r>
              <a:rPr lang="fa-IR" sz="2000" dirty="0">
                <a:latin typeface="Calibri" panose="020F0502020204030204" pitchFamily="34" charset="0"/>
                <a:ea typeface="Calibri" panose="020F0502020204030204" pitchFamily="34" charset="0"/>
                <a:cs typeface="B Nazanin" panose="00000400000000000000" pitchFamily="2" charset="-78"/>
              </a:rPr>
              <a:t> طراحی شده­اند که برای اندازه گیری چگالی و گرانروی بتن در طول مخلوط کردن و پمپاژ بکار می­روند و همچنین این دستگاه عوامل موثر بر دوام بتن مانند دما، رطوبت، کلرید و </a:t>
            </a:r>
            <a:r>
              <a:rPr lang="en-US" sz="2000" dirty="0">
                <a:latin typeface="Calibri" panose="020F0502020204030204" pitchFamily="34" charset="0"/>
                <a:ea typeface="Calibri" panose="020F0502020204030204" pitchFamily="34" charset="0"/>
                <a:cs typeface="B Nazanin" panose="00000400000000000000" pitchFamily="2" charset="-78"/>
              </a:rPr>
              <a:t>PH</a:t>
            </a:r>
            <a:r>
              <a:rPr lang="fa-IR" sz="2000" dirty="0">
                <a:latin typeface="Calibri" panose="020F0502020204030204" pitchFamily="34" charset="0"/>
                <a:ea typeface="Calibri" panose="020F0502020204030204" pitchFamily="34" charset="0"/>
                <a:cs typeface="B Nazanin" panose="00000400000000000000" pitchFamily="2" charset="-78"/>
              </a:rPr>
              <a:t> را کنترل می­کند.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409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مقدمه</a:t>
            </a:r>
            <a:endParaRPr lang="en-US" sz="4000" dirty="0">
              <a:cs typeface="2  Titr" panose="00000700000000000000" pitchFamily="2" charset="-78"/>
            </a:endParaRPr>
          </a:p>
        </p:txBody>
      </p:sp>
      <p:sp>
        <p:nvSpPr>
          <p:cNvPr id="3" name="Subtitle 2"/>
          <p:cNvSpPr>
            <a:spLocks noGrp="1"/>
          </p:cNvSpPr>
          <p:nvPr>
            <p:ph type="subTitle" idx="1"/>
          </p:nvPr>
        </p:nvSpPr>
        <p:spPr>
          <a:xfrm>
            <a:off x="979714" y="1110343"/>
            <a:ext cx="10829109" cy="5643154"/>
          </a:xfrm>
        </p:spPr>
        <p:txBody>
          <a:bodyPr>
            <a:normAutofit/>
          </a:bodyPr>
          <a:lstStyle/>
          <a:p>
            <a:pPr algn="just" rtl="1">
              <a:lnSpc>
                <a:spcPct val="200000"/>
              </a:lnSpc>
            </a:pPr>
            <a:r>
              <a:rPr lang="fa-IR" sz="2000" dirty="0">
                <a:cs typeface="B Nazanin" panose="00000400000000000000" pitchFamily="2" charset="-78"/>
              </a:rPr>
              <a:t>همچنین استفاده از کربن نانو تیوب به عنوان نانو افزودنی در سیمان پتانسیل فوق العاده قوی ایجاد می کند چون هم یک ماده تقویت کننده ایده آل می باشد و هم قطر آن شبیه اندازه کلسیم، سیلیکات، هیدرات است از دیگر کاربردهای کربن نانو تیوب در صنعت ساختمان استفاده از آن به عنوان اجزاء ساختاری و عامل انتقال حرارت می باشد به نحوی که یکی از کاربردهای آن، استفاده از آن برای گرم کردن ساختمان ها می باشد. در حال حاضر در کشور چین بیشترین تحقیقات در جهت بررسی خواص نانو سیمان ها انجام شده است و لذا بسیاری از مقالات معتبر در خصوص بررسی خواص نانو سیمان ها مربوط به دانشگاه های این کشور است. بطور کلی مهمترین عامل در کنترل خواص نانو سیمان ها، علاوه بر خواص نانو ذرات، اختلاط مناسب نانو ذرات و سیمان می باشد. نانو سیمان ها به دلیل مقاوت بالا و خواص ساختاری بهبود یافته، کاربردهای زیادی دارند برای مثال، از این نوع سیمان ها برای ساخت آسمان خراش ها ساختمان های ریاست جمهوری و نظامی ( ضدگلوله) و در مناطقی که خورندگی زیاد است، استفاده می شود. بطور کلی استفاده از افزودنی ها در تولید سیمان علوه بر تاثیراتی که بر خواص سیمان دارد، به دلیل مصرف کمتر سیمان، کاهش مصرف انرژی و کاهش گازهای گلخانه ای را نیز به همراه دارد.</a:t>
            </a:r>
          </a:p>
        </p:txBody>
      </p:sp>
    </p:spTree>
    <p:extLst>
      <p:ext uri="{BB962C8B-B14F-4D97-AF65-F5344CB8AC3E}">
        <p14:creationId xmlns:p14="http://schemas.microsoft.com/office/powerpoint/2010/main" val="102560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2400" b="1" dirty="0">
                <a:latin typeface="Calibri" panose="020F0502020204030204" pitchFamily="34" charset="0"/>
                <a:ea typeface="Calibri" panose="020F0502020204030204" pitchFamily="34" charset="0"/>
                <a:cs typeface="B Nazanin" panose="00000400000000000000" pitchFamily="2" charset="-78"/>
              </a:rPr>
              <a:t>عرصه</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هایی</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که</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نانو</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فناوری</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می</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تواند</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سبب</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بهبود</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شرایط</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صنعت</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ساخت</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و</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ساز</a:t>
            </a:r>
            <a:r>
              <a:rPr lang="ar-SA" sz="2400" b="1" dirty="0">
                <a:ea typeface="Calibri" panose="020F0502020204030204" pitchFamily="34" charset="0"/>
                <a:cs typeface="Calibri" panose="020F0502020204030204" pitchFamily="34" charset="0"/>
              </a:rPr>
              <a:t> </a:t>
            </a:r>
            <a:r>
              <a:rPr lang="ar-SA" sz="2400" b="1" dirty="0">
                <a:latin typeface="Calibri" panose="020F0502020204030204" pitchFamily="34" charset="0"/>
                <a:ea typeface="Calibri" panose="020F0502020204030204" pitchFamily="34" charset="0"/>
                <a:cs typeface="B Nazanin" panose="00000400000000000000" pitchFamily="2" charset="-78"/>
              </a:rPr>
              <a:t>شود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بهينه سازي مصالح و محصولات موجود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پيشگيري از آسيب</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كاهش وزن و حجم مصالح و عناصر ساختماني</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كاهش مراحل توليد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استفاده پربازده تر از مصالح</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-كاهش نياز به نگهداري و كم شدن هزينه ي آن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2000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2400" b="1" dirty="0">
                <a:latin typeface="Calibri" panose="020F0502020204030204" pitchFamily="34" charset="0"/>
                <a:ea typeface="Calibri" panose="020F0502020204030204" pitchFamily="34" charset="0"/>
                <a:cs typeface="B Nazanin" panose="00000400000000000000" pitchFamily="2" charset="-78"/>
              </a:rPr>
              <a:t>برجسته ترین نتایج مستقیم استفاه از نانوفناوری در صنعت ساختمان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1123406" y="1005840"/>
            <a:ext cx="10685417" cy="5643154"/>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تهيه بتن هاي توانمند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حسگرهاي نانو</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مصالح سازه اي مركب</a:t>
            </a:r>
            <a:r>
              <a:rPr lang="fa-IR" sz="2000" dirty="0">
                <a:effectLst/>
                <a:latin typeface="Calibri" panose="020F0502020204030204" pitchFamily="34" charset="0"/>
                <a:ea typeface="Calibri" panose="020F0502020204030204" pitchFamily="34" charset="0"/>
                <a:cs typeface="B Nazanin" panose="00000400000000000000" pitchFamily="2" charset="-78"/>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كامپوزيت</a:t>
            </a:r>
            <a:r>
              <a:rPr lang="fa-IR" sz="2000" dirty="0">
                <a:effectLst/>
                <a:latin typeface="Calibri" panose="020F0502020204030204" pitchFamily="34" charset="0"/>
                <a:ea typeface="Calibri" panose="020F0502020204030204" pitchFamily="34" charset="0"/>
                <a:cs typeface="B Nazanin" panose="00000400000000000000" pitchFamily="2" charset="-78"/>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سبك تر و مقاوم تر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پوشش هاي نيازمند مراقبت كمتر </a:t>
            </a:r>
            <a:r>
              <a:rPr lang="fa-IR" sz="2000" dirty="0">
                <a:effectLst/>
                <a:latin typeface="Calibri" panose="020F0502020204030204" pitchFamily="34" charset="0"/>
                <a:ea typeface="Calibri" panose="020F0502020204030204" pitchFamily="34" charset="0"/>
                <a:cs typeface="B Nazanin" panose="00000400000000000000" pitchFamily="2" charset="-78"/>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مانند سطوح آسان تميز شونده</a:t>
            </a:r>
            <a:r>
              <a:rPr lang="fa-IR" sz="2000" dirty="0">
                <a:effectLst/>
                <a:latin typeface="Calibri" panose="020F0502020204030204" pitchFamily="34" charset="0"/>
                <a:ea typeface="Calibri" panose="020F0502020204030204" pitchFamily="34"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بهبود روش ها و مصالح اتصالات لوله 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ويژگي هاي بهتر مصالح پايه سيماني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effectLst/>
                <a:latin typeface="Calibri" panose="020F0502020204030204" pitchFamily="34" charset="0"/>
                <a:ea typeface="Calibri" panose="020F0502020204030204" pitchFamily="34" charset="0"/>
                <a:cs typeface="B Nazanin" panose="00000400000000000000" pitchFamily="2" charset="-78"/>
              </a:rPr>
              <a:t>- كاهش ضريب انتقال حرارتي مواد عايق و آتش پاد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20417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2400" b="1" dirty="0">
                <a:latin typeface="Calibri" panose="020F0502020204030204" pitchFamily="34" charset="0"/>
                <a:ea typeface="Calibri" panose="020F0502020204030204" pitchFamily="34" charset="0"/>
                <a:cs typeface="B Nazanin" panose="00000400000000000000" pitchFamily="2" charset="-78"/>
              </a:rPr>
              <a:t>برجسته ترین نتایج مستقیم استفاه از نانوفناوری در صنعت ساختمان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1123406" y="1005840"/>
                <a:ext cx="10685417" cy="5643154"/>
              </a:xfrm>
            </p:spPr>
            <p:txBody>
              <a:bodyPr>
                <a:noAutofit/>
              </a:bodyPr>
              <a:lstStyle/>
              <a:p>
                <a:pPr lvl="0" algn="just" rtl="1">
                  <a:lnSpc>
                    <a:spcPct val="200000"/>
                  </a:lnSpc>
                  <a:spcAft>
                    <a:spcPts val="1000"/>
                  </a:spcAft>
                  <a:buClr>
                    <a:srgbClr val="A5A5A5"/>
                  </a:buClr>
                </a:pP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از میان نانو مواد مصرفی شده ، دو مورد نقش برجسته تری در صنعت ساختمان دارند</a:t>
                </a:r>
                <a:r>
                  <a:rPr lang="en-US"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 :</a:t>
                </a: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r>
                  <a:rPr lang="fa-IR"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1. </a:t>
                </a: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دي اكسيد تيتانيوم</a:t>
                </a:r>
                <a:r>
                  <a:rPr lang="en-US"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 :</a:t>
                </a:r>
                <a:r>
                  <a:rPr lang="en-US" sz="2000" dirty="0">
                    <a:solidFill>
                      <a:srgbClr val="A5A5A5">
                        <a:lumMod val="50000"/>
                      </a:srgbClr>
                    </a:solidFill>
                    <a:latin typeface="B Nazanin" panose="00000400000000000000" pitchFamily="2" charset="-78"/>
                    <a:ea typeface="Calibri" panose="020F0502020204030204" pitchFamily="34" charset="0"/>
                    <a:cs typeface="Arial" panose="020B0604020202020204" pitchFamily="34" charset="0"/>
                  </a:rPr>
                  <a:t> </a:t>
                </a:r>
                <a:r>
                  <a:rPr lang="fa-IR" sz="2000" dirty="0">
                    <a:solidFill>
                      <a:srgbClr val="A5A5A5">
                        <a:lumMod val="50000"/>
                      </a:srgbClr>
                    </a:solidFill>
                    <a:latin typeface="B Nazanin" panose="00000400000000000000" pitchFamily="2" charset="-78"/>
                    <a:ea typeface="Calibri" panose="020F0502020204030204" pitchFamily="34" charset="0"/>
                    <a:cs typeface="Arial" panose="020B0604020202020204" pitchFamily="34" charset="0"/>
                  </a:rPr>
                  <a:t>(</a:t>
                </a:r>
                <a14:m>
                  <m:oMath xmlns:m="http://schemas.openxmlformats.org/officeDocument/2006/math">
                    <m:sSub>
                      <m:sSubPr>
                        <m:ctrlPr>
                          <a:rPr lang="en-US" sz="1800" i="1">
                            <a:solidFill>
                              <a:srgbClr val="A5A5A5">
                                <a:lumMod val="50000"/>
                              </a:srgbClr>
                            </a:solidFill>
                            <a:latin typeface="Cambria Math" panose="02040503050406030204" pitchFamily="18" charset="0"/>
                            <a:ea typeface="Times New Roman" panose="02020603050405020304" pitchFamily="18" charset="0"/>
                            <a:cs typeface="B Nazanin" panose="00000400000000000000" pitchFamily="2" charset="-78"/>
                          </a:rPr>
                        </m:ctrlPr>
                      </m:sSubPr>
                      <m:e>
                        <m:r>
                          <a:rPr lang="en-US" sz="1800" i="1">
                            <a:solidFill>
                              <a:srgbClr val="A5A5A5">
                                <a:lumMod val="50000"/>
                              </a:srgbClr>
                            </a:solidFill>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1800" i="1">
                            <a:solidFill>
                              <a:srgbClr val="A5A5A5">
                                <a:lumMod val="50000"/>
                              </a:srgbClr>
                            </a:solidFill>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solidFill>
                      <a:srgbClr val="A5A5A5">
                        <a:lumMod val="50000"/>
                      </a:srgbClr>
                    </a:solidFill>
                    <a:latin typeface="Calibri" panose="020F0502020204030204" pitchFamily="34" charset="0"/>
                    <a:ea typeface="Times New Roman" panose="02020603050405020304" pitchFamily="18" charset="0"/>
                    <a:cs typeface="B Nazanin" panose="00000400000000000000" pitchFamily="2" charset="-78"/>
                  </a:rPr>
                  <a:t> ) :</a:t>
                </a:r>
                <a:r>
                  <a:rPr lang="fa-IR"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 </a:t>
                </a: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قابليت تجزيه آلودگي ها و امكان شسته شدن ، آب باران در سطوح مختلف.</a:t>
                </a: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r>
                  <a:rPr lang="fa-IR"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2.</a:t>
                </a: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نانولوله هاي كربني</a:t>
                </a:r>
                <a:r>
                  <a:rPr lang="en-US"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 : </a:t>
                </a:r>
                <a:r>
                  <a:rPr lang="en-US" sz="1800" dirty="0">
                    <a:solidFill>
                      <a:srgbClr val="A5A5A5">
                        <a:lumMod val="50000"/>
                      </a:srgbClr>
                    </a:solidFill>
                    <a:latin typeface="Times New Roman" panose="02020603050405020304" pitchFamily="18" charset="0"/>
                    <a:ea typeface="Calibri" panose="020F0502020204030204" pitchFamily="34" charset="0"/>
                    <a:cs typeface="Arial" panose="020B0604020202020204" pitchFamily="34" charset="0"/>
                  </a:rPr>
                  <a:t>( CNT )</a:t>
                </a:r>
                <a:r>
                  <a:rPr lang="en-US"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 </a:t>
                </a: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قابليت بهبود ويژگي هاي بتن و پايش سلامتي آن</a:t>
                </a:r>
                <a:r>
                  <a:rPr lang="fa-IR"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a:t>
                </a: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1123406" y="1005840"/>
                <a:ext cx="10685417" cy="5643154"/>
              </a:xfrm>
              <a:blipFill>
                <a:blip r:embed="rId2"/>
                <a:stretch>
                  <a:fillRect r="-685"/>
                </a:stretch>
              </a:blipFill>
            </p:spPr>
            <p:txBody>
              <a:bodyPr/>
              <a:lstStyle/>
              <a:p>
                <a:r>
                  <a:rPr lang="en-US">
                    <a:noFill/>
                  </a:rPr>
                  <a:t> </a:t>
                </a:r>
              </a:p>
            </p:txBody>
          </p:sp>
        </mc:Fallback>
      </mc:AlternateContent>
    </p:spTree>
    <p:extLst>
      <p:ext uri="{BB962C8B-B14F-4D97-AF65-F5344CB8AC3E}">
        <p14:creationId xmlns:p14="http://schemas.microsoft.com/office/powerpoint/2010/main" val="254230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نقش</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نانو</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فناوری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در</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بهبود</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ویژگی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های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692331"/>
            <a:ext cx="11077303" cy="5773783"/>
          </a:xfrm>
        </p:spPr>
        <p:txBody>
          <a:bodyPr>
            <a:noAutofit/>
          </a:bodyPr>
          <a:lstStyle/>
          <a:p>
            <a:pPr lvl="0" algn="just" rtl="1">
              <a:lnSpc>
                <a:spcPct val="200000"/>
              </a:lnSpc>
              <a:spcAft>
                <a:spcPts val="1000"/>
              </a:spcAft>
              <a:buClr>
                <a:srgbClr val="A5A5A5"/>
              </a:buClr>
            </a:pP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سيليكا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يا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اكسيد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سيليكون</a:t>
            </a:r>
            <a:r>
              <a:rPr lang="en-US" sz="2000" dirty="0">
                <a:latin typeface="Calibri" panose="020F0502020204030204" pitchFamily="34" charset="0"/>
                <a:ea typeface="Calibri" panose="020F0502020204030204" pitchFamily="34" charset="0"/>
                <a:cs typeface="B Nazanin" panose="00000400000000000000" pitchFamily="2" charset="-78"/>
              </a:rPr>
              <a:t> ( </a:t>
            </a:r>
            <a:r>
              <a:rPr lang="en-US" sz="1800" dirty="0">
                <a:latin typeface="Times New Roman" panose="02020603050405020304" pitchFamily="18" charset="0"/>
                <a:ea typeface="Calibri" panose="020F0502020204030204" pitchFamily="34" charset="0"/>
              </a:rPr>
              <a:t>SiO</a:t>
            </a:r>
            <a:r>
              <a:rPr lang="en-US" sz="1800" baseline="-25000" dirty="0">
                <a:latin typeface="Times New Roman" panose="02020603050405020304" pitchFamily="18" charset="0"/>
                <a:ea typeface="Calibri" panose="020F0502020204030204" pitchFamily="34" charset="0"/>
              </a:rPr>
              <a:t>2</a:t>
            </a:r>
            <a:r>
              <a:rPr lang="en-US" sz="18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سال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هاست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مرسوم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ar-SA" sz="2000" i="1" dirty="0">
                <a:ea typeface="Calibri" panose="020F0502020204030204" pitchFamily="34" charset="0"/>
                <a:cs typeface="Calibri" panose="020F0502020204030204" pitchFamily="34" charset="0"/>
              </a:rPr>
              <a:t> </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افزودن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سيليس</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مصالح</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پايه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تواند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ضعف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واكنش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اصلي</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كلسيم</a:t>
            </a:r>
            <a:r>
              <a:rPr lang="ar-SA" sz="2000" dirty="0">
                <a:ea typeface="Calibri" panose="020F0502020204030204" pitchFamily="34" charset="0"/>
                <a:cs typeface="Calibri" panose="020F0502020204030204" pitchFamily="34" charset="0"/>
              </a:rPr>
              <a:t> </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هيدرات</a:t>
            </a:r>
            <a:r>
              <a:rPr lang="ar-SA" sz="2000" dirty="0">
                <a:ea typeface="Calibri" panose="020F0502020204030204" pitchFamily="34" charset="0"/>
                <a:cs typeface="Calibri" panose="020F0502020204030204" pitchFamily="34" charset="0"/>
              </a:rPr>
              <a:t> </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سيليكات</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دليل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مرطوب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كلسيم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تماس</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رخ</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دهد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كاسته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همچنين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حجم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حفره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پس</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سخت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ايجاد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باعث</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تجمع</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يخ</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زدگي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تركيدن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شود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بكاهد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بنابراين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دوام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افزوده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en-US" sz="2000" dirty="0">
                <a:latin typeface="Calibri" panose="020F0502020204030204" pitchFamily="34" charset="0"/>
                <a:ea typeface="Calibri" panose="020F0502020204030204" pitchFamily="34" charset="0"/>
                <a:cs typeface="B Nazanin" panose="00000400000000000000" pitchFamily="2" charset="-78"/>
              </a:rPr>
              <a:t> 6 </a:t>
            </a:r>
            <a:r>
              <a:rPr lang="ar-SA" sz="2000" dirty="0">
                <a:latin typeface="Calibri" panose="020F0502020204030204" pitchFamily="34" charset="0"/>
                <a:ea typeface="Calibri" panose="020F0502020204030204" pitchFamily="34" charset="0"/>
                <a:cs typeface="B Nazanin" panose="00000400000000000000" pitchFamily="2" charset="-78"/>
              </a:rPr>
              <a:t>تا</a:t>
            </a:r>
            <a:r>
              <a:rPr lang="en-US" sz="2000" dirty="0">
                <a:latin typeface="Calibri" panose="020F0502020204030204" pitchFamily="34" charset="0"/>
                <a:ea typeface="Calibri" panose="020F0502020204030204" pitchFamily="34" charset="0"/>
                <a:cs typeface="B Nazanin" panose="00000400000000000000" pitchFamily="2" charset="-78"/>
              </a:rPr>
              <a:t> 6 </a:t>
            </a:r>
            <a:r>
              <a:rPr lang="ar-SA" sz="2000" dirty="0">
                <a:latin typeface="Calibri" panose="020F0502020204030204" pitchFamily="34" charset="0"/>
                <a:ea typeface="Calibri" panose="020F0502020204030204" pitchFamily="34" charset="0"/>
                <a:cs typeface="B Nazanin" panose="00000400000000000000" pitchFamily="2" charset="-78"/>
              </a:rPr>
              <a:t>برابر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سنين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مختلف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يابد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سيليكا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شكل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گرد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يا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دوغاب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مصرف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شود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نقش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عمده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جلوگيري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جدا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سنگدانه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خود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متراكم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شونده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همچنين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دوام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سخت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دارد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خاكستر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دوام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پايداري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زيست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محيطي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ارتقا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دهد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مصرف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مهمترين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ضعف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كاهش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سرعت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كسب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اوليه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مدت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زمان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مراقبت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قياس</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معمولي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سيليكا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عنوان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بخشي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قسمتي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مورد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نياز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تراكم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ساخته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خاكستر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ويژه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سنين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اوليه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رشد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زيادي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خواهد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داشت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هماتيت</a:t>
            </a:r>
            <a:r>
              <a:rPr lang="en-US" sz="2000" dirty="0">
                <a:latin typeface="Calibri" panose="020F0502020204030204" pitchFamily="34" charset="0"/>
                <a:ea typeface="Calibri" panose="020F0502020204030204" pitchFamily="34" charset="0"/>
                <a:cs typeface="B Nazanin" panose="00000400000000000000" pitchFamily="2" charset="-78"/>
              </a:rPr>
              <a:t>) (Fe2O3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هماتيت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علاوه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تغيير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الكتريكي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توده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مسير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كاركرد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مناسب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حسگرهاو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سطح</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تنش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وارد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هموارتر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كند</a:t>
            </a:r>
            <a:r>
              <a:rPr lang="ar-SA" sz="2000" dirty="0">
                <a:ea typeface="Calibri" panose="020F0502020204030204" pitchFamily="34" charset="0"/>
                <a:cs typeface="Calibri" panose="020F0502020204030204" pitchFamily="34" charset="0"/>
              </a:rPr>
              <a:t> </a:t>
            </a: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2579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نقش</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نانو</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فناوری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در</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بهبود</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ویژگی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های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731520" y="692331"/>
                <a:ext cx="11077303" cy="5773783"/>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نانوذرات سيليكا ، سبب ارتقاي فرايند هيدراسيون بتن شده و مقاومت سه روزه ي بتن را افزايش مي دهند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تا چند سال پيش بتن با مقاومت </a:t>
                </a:r>
                <a:r>
                  <a:rPr lang="en-US" sz="1800" dirty="0">
                    <a:latin typeface="Times New Roman" panose="02020603050405020304" pitchFamily="18" charset="0"/>
                    <a:ea typeface="Calibri" panose="020F0502020204030204" pitchFamily="34" charset="0"/>
                    <a:cs typeface="Arial" panose="020B0604020202020204" pitchFamily="34" charset="0"/>
                  </a:rPr>
                  <a:t>600psi</a:t>
                </a:r>
                <a:r>
                  <a:rPr lang="en-US" sz="18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،پر مقاومت به حساب مي آمد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با كمك نانو ذرات سيليكا اين مقاومت به مرز </a:t>
                </a:r>
                <a:r>
                  <a:rPr lang="en-US" sz="1800" dirty="0">
                    <a:latin typeface="Times New Roman" panose="02020603050405020304" pitchFamily="18" charset="0"/>
                    <a:ea typeface="Calibri" panose="020F0502020204030204" pitchFamily="34" charset="0"/>
                    <a:cs typeface="Arial" panose="020B0604020202020204" pitchFamily="34" charset="0"/>
                  </a:rPr>
                  <a:t>15000</a:t>
                </a:r>
                <a:r>
                  <a:rPr lang="en-US" sz="1800" dirty="0">
                    <a:latin typeface="Calibri" panose="020F0502020204030204" pitchFamily="34" charset="0"/>
                    <a:ea typeface="Calibri" panose="020F0502020204030204" pitchFamily="34" charset="0"/>
                    <a:cs typeface="B Nazanin" panose="00000400000000000000" pitchFamily="2" charset="-78"/>
                  </a:rPr>
                  <a:t> </a:t>
                </a:r>
                <a:r>
                  <a:rPr lang="en-US" sz="1800" dirty="0">
                    <a:latin typeface="Times New Roman" panose="02020603050405020304" pitchFamily="18" charset="0"/>
                    <a:ea typeface="Calibri" panose="020F0502020204030204" pitchFamily="34" charset="0"/>
                    <a:cs typeface="Arial" panose="020B0604020202020204" pitchFamily="34" charset="0"/>
                  </a:rPr>
                  <a:t>psi</a:t>
                </a:r>
                <a:r>
                  <a:rPr lang="en-US" sz="18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رسيده 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نانو ذرات سيليكا در واقع در نقش يك هسته مركزي پيشگيري كننده از رسوب زود هنگام </a:t>
                </a:r>
                <a:r>
                  <a:rPr lang="en-US" sz="1800" dirty="0">
                    <a:latin typeface="Times New Roman" panose="02020603050405020304" pitchFamily="18" charset="0"/>
                    <a:ea typeface="Calibri" panose="020F0502020204030204" pitchFamily="34" charset="0"/>
                    <a:cs typeface="Arial" panose="020B0604020202020204" pitchFamily="34" charset="0"/>
                  </a:rPr>
                  <a:t>C-H-S</a:t>
                </a:r>
                <a:r>
                  <a:rPr lang="en-US" sz="18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ظاهر شده و زمان گيرش را كاهش مي دهند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همچنين رفتار پوزولاني اين نانو ذرات موجب برهم كنش بهبود يافته بين سنگدانه ها و خمير سيمان و بهبود ساختار واسط گيرش بتن مي شود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به عبارت ديگر نانو ذرات ، </a:t>
                </a:r>
                <a:r>
                  <a:rPr lang="en-US" sz="1800" dirty="0">
                    <a:latin typeface="Times New Roman" panose="02020603050405020304" pitchFamily="18" charset="0"/>
                    <a:ea typeface="Calibri" panose="020F0502020204030204" pitchFamily="34" charset="0"/>
                    <a:cs typeface="Arial" panose="020B0604020202020204" pitchFamily="34" charset="0"/>
                  </a:rPr>
                  <a:t>SiO</a:t>
                </a:r>
                <a:r>
                  <a:rPr lang="en-US" sz="1800" baseline="-25000" dirty="0">
                    <a:latin typeface="Times New Roman" panose="02020603050405020304" pitchFamily="18" charset="0"/>
                    <a:ea typeface="Calibri" panose="020F0502020204030204" pitchFamily="34" charset="0"/>
                    <a:cs typeface="Arial" panose="020B0604020202020204" pitchFamily="34" charset="0"/>
                  </a:rPr>
                  <a:t>2</a:t>
                </a:r>
                <a:r>
                  <a:rPr lang="ar-SA" sz="1800" dirty="0">
                    <a:latin typeface="Calibri" panose="020F0502020204030204" pitchFamily="34" charset="0"/>
                    <a:ea typeface="Calibri" panose="020F0502020204030204" pitchFamily="34" charset="0"/>
                    <a:cs typeface="Times New Roman" panose="02020603050405020304" pitchFamily="18" charset="0"/>
                  </a:rPr>
                  <a:t>و</a:t>
                </a:r>
                <a:r>
                  <a:rPr lang="ar-SA" sz="1800" dirty="0">
                    <a:latin typeface="Calibri" panose="020F0502020204030204" pitchFamily="34" charset="0"/>
                    <a:ea typeface="Calibri" panose="020F0502020204030204" pitchFamily="34" charset="0"/>
                    <a:cs typeface="B Nazanin" panose="00000400000000000000" pitchFamily="2" charset="-78"/>
                  </a:rPr>
                  <a:t> </a:t>
                </a:r>
                <a:r>
                  <a:rPr lang="en-US" sz="1800" dirty="0">
                    <a:latin typeface="Times New Roman" panose="02020603050405020304" pitchFamily="18" charset="0"/>
                    <a:ea typeface="Calibri" panose="020F0502020204030204" pitchFamily="34" charset="0"/>
                    <a:cs typeface="Arial" panose="020B0604020202020204" pitchFamily="34" charset="0"/>
                  </a:rPr>
                  <a:t>Fe</a:t>
                </a:r>
                <a:r>
                  <a:rPr lang="en-US" sz="1800" baseline="-25000" dirty="0">
                    <a:latin typeface="Times New Roman" panose="02020603050405020304" pitchFamily="18" charset="0"/>
                    <a:ea typeface="Calibri" panose="020F0502020204030204" pitchFamily="34" charset="0"/>
                    <a:cs typeface="Arial" panose="020B0604020202020204" pitchFamily="34" charset="0"/>
                  </a:rPr>
                  <a:t>2</a:t>
                </a:r>
                <a:r>
                  <a:rPr lang="en-US" sz="1800" dirty="0">
                    <a:latin typeface="Times New Roman" panose="02020603050405020304" pitchFamily="18" charset="0"/>
                    <a:ea typeface="Calibri" panose="020F0502020204030204" pitchFamily="34" charset="0"/>
                    <a:cs typeface="Arial" panose="020B0604020202020204" pitchFamily="34" charset="0"/>
                  </a:rPr>
                  <a:t>O</a:t>
                </a:r>
                <a:r>
                  <a:rPr lang="en-US" sz="1800" baseline="-25000" dirty="0">
                    <a:latin typeface="Times New Roman" panose="02020603050405020304" pitchFamily="18" charset="0"/>
                    <a:ea typeface="Calibri" panose="020F0502020204030204" pitchFamily="34" charset="0"/>
                    <a:cs typeface="Arial" panose="020B0604020202020204" pitchFamily="34" charset="0"/>
                  </a:rPr>
                  <a:t>3</a:t>
                </a:r>
                <a:r>
                  <a:rPr lang="en-US" sz="18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 حفره هاي موجود را پر كرده و از محتواي هيدروكسيد كلسيم در محصول هيدراسيون كم مي كنند</a:t>
                </a:r>
                <a:r>
                  <a:rPr lang="en-US" sz="2000" dirty="0">
                    <a:latin typeface="Calibri" panose="020F0502020204030204" pitchFamily="34" charset="0"/>
                    <a:ea typeface="Calibri" panose="020F0502020204030204" pitchFamily="34" charset="0"/>
                    <a:cs typeface="B Nazanin" panose="00000400000000000000" pitchFamily="2" charset="-78"/>
                  </a:rPr>
                  <a:t> .</a:t>
                </a:r>
                <a:endParaRPr lang="fa-IR"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دي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اكسيد</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تيتانيوم</a:t>
                </a:r>
                <a:r>
                  <a:rPr lang="ar-SA" sz="2000" dirty="0">
                    <a:effectLst/>
                    <a:ea typeface="Calibri" panose="020F0502020204030204" pitchFamily="34" charset="0"/>
                    <a:cs typeface="Calibri" panose="020F0502020204030204" pitchFamily="34" charset="0"/>
                  </a:rPr>
                  <a:t> </a:t>
                </a:r>
                <a:r>
                  <a:rPr lang="fa-IR" sz="2000" dirty="0">
                    <a:effectLst/>
                    <a:latin typeface="Calibri" panose="020F0502020204030204" pitchFamily="34" charset="0"/>
                    <a:ea typeface="Calibri" panose="020F0502020204030204" pitchFamily="34" charset="0"/>
                    <a:cs typeface="B Nazanin" panose="00000400000000000000" pitchFamily="2" charset="-78"/>
                  </a:rPr>
                  <a:t>(</a:t>
                </a:r>
                <a14:m>
                  <m:oMath xmlns:m="http://schemas.openxmlformats.org/officeDocument/2006/math">
                    <m:sSub>
                      <m:sSubPr>
                        <m:ctrlPr>
                          <a:rPr lang="en-US" sz="2000" i="1">
                            <a:effectLst/>
                            <a:latin typeface="Cambria Math" panose="02040503050406030204" pitchFamily="18" charset="0"/>
                            <a:ea typeface="Times New Roman" panose="02020603050405020304" pitchFamily="18" charset="0"/>
                            <a:cs typeface="B Nazanin" panose="00000400000000000000" pitchFamily="2" charset="-78"/>
                          </a:rPr>
                        </m:ctrlPr>
                      </m:sSubPr>
                      <m:e>
                        <m:r>
                          <a:rPr lang="en-US" sz="2000" i="1">
                            <a:effectLst/>
                            <a:latin typeface="Cambria Math" panose="02040503050406030204" pitchFamily="18" charset="0"/>
                            <a:ea typeface="Times New Roman" panose="02020603050405020304" pitchFamily="18" charset="0"/>
                            <a:cs typeface="B Nazanin" panose="00000400000000000000" pitchFamily="2" charset="-78"/>
                          </a:rPr>
                          <m:t>𝑇𝑖𝑜</m:t>
                        </m:r>
                      </m:e>
                      <m:sub>
                        <m:r>
                          <a:rPr lang="en-US" sz="2000" i="1">
                            <a:effectLst/>
                            <a:latin typeface="Cambria Math" panose="02040503050406030204" pitchFamily="18" charset="0"/>
                            <a:ea typeface="Times New Roman" panose="02020603050405020304" pitchFamily="18" charset="0"/>
                            <a:cs typeface="B Nazanin" panose="00000400000000000000" pitchFamily="2" charset="-78"/>
                          </a:rPr>
                          <m:t>2</m:t>
                        </m:r>
                      </m:sub>
                    </m:sSub>
                  </m:oMath>
                </a14:m>
                <a:r>
                  <a:rPr lang="fa-IR" sz="2000" dirty="0">
                    <a:effectLst/>
                    <a:latin typeface="Calibri" panose="020F0502020204030204" pitchFamily="34" charset="0"/>
                    <a:ea typeface="Times New Roman" panose="02020603050405020304" pitchFamily="18" charset="0"/>
                    <a:cs typeface="B Nazanin" panose="00000400000000000000" pitchFamily="2" charset="-78"/>
                  </a:rPr>
                  <a:t> ) </a:t>
                </a:r>
                <a:r>
                  <a:rPr lang="fa-IR"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به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دليل</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ويژگي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هاي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استريل</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كننده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و</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واكنش</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پذيري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كاتاليكتيك</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قوي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اش</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در</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سيمان</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نيز</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استفاده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مي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شود</a:t>
                </a:r>
                <a:r>
                  <a:rPr lang="en-US" sz="2000" dirty="0">
                    <a:effectLst/>
                    <a:latin typeface="Calibri" panose="020F0502020204030204" pitchFamily="34" charset="0"/>
                    <a:ea typeface="Calibri" panose="020F0502020204030204" pitchFamily="34" charset="0"/>
                    <a:cs typeface="B Nazanin" panose="00000400000000000000" pitchFamily="2" charset="-78"/>
                  </a:rPr>
                  <a:t> . </a:t>
                </a:r>
                <a:r>
                  <a:rPr lang="ar-SA" sz="2000" dirty="0">
                    <a:effectLst/>
                    <a:latin typeface="Calibri" panose="020F0502020204030204" pitchFamily="34" charset="0"/>
                    <a:ea typeface="Calibri" panose="020F0502020204030204" pitchFamily="34" charset="0"/>
                    <a:cs typeface="B Nazanin" panose="00000400000000000000" pitchFamily="2" charset="-78"/>
                  </a:rPr>
                  <a:t>اين</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ماده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اجزاي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آلي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فرار</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و</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باكتري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ها</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را</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تجزيه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كرده</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و</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آنها</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را</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از</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بين</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مي</a:t>
                </a:r>
                <a:r>
                  <a:rPr lang="ar-SA" sz="2000" dirty="0">
                    <a:effectLst/>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B Nazanin" panose="00000400000000000000" pitchFamily="2" charset="-78"/>
                  </a:rPr>
                  <a:t>برد</a:t>
                </a:r>
                <a:r>
                  <a:rPr lang="en-US" sz="2000" dirty="0">
                    <a:effectLst/>
                    <a:latin typeface="Calibri" panose="020F0502020204030204" pitchFamily="34" charset="0"/>
                    <a:ea typeface="Calibri" panose="020F0502020204030204" pitchFamily="34" charset="0"/>
                    <a:cs typeface="B Nazanin" panose="00000400000000000000" pitchFamily="2" charset="-78"/>
                  </a:rPr>
                  <a:t> .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731520" y="692331"/>
                <a:ext cx="11077303" cy="5773783"/>
              </a:xfrm>
              <a:blipFill>
                <a:blip r:embed="rId2"/>
                <a:stretch>
                  <a:fillRect l="-1156" r="-550"/>
                </a:stretch>
              </a:blipFill>
            </p:spPr>
            <p:txBody>
              <a:bodyPr/>
              <a:lstStyle/>
              <a:p>
                <a:r>
                  <a:rPr lang="en-US">
                    <a:noFill/>
                  </a:rPr>
                  <a:t> </a:t>
                </a:r>
              </a:p>
            </p:txBody>
          </p:sp>
        </mc:Fallback>
      </mc:AlternateContent>
    </p:spTree>
    <p:extLst>
      <p:ext uri="{BB962C8B-B14F-4D97-AF65-F5344CB8AC3E}">
        <p14:creationId xmlns:p14="http://schemas.microsoft.com/office/powerpoint/2010/main" val="240754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نقش</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نانو</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فناوری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در</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بهبود</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ویژگی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های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692331"/>
            <a:ext cx="11077303" cy="5773783"/>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نشانه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هايي</a:t>
            </a:r>
            <a:r>
              <a:rPr lang="ar-SA" sz="2000" dirty="0">
                <a:ea typeface="Calibri" panose="020F0502020204030204" pitchFamily="34" charset="0"/>
                <a:cs typeface="Calibri" panose="020F0502020204030204" pitchFamily="34" charset="0"/>
              </a:rPr>
              <a:t> </a:t>
            </a:r>
            <a:r>
              <a:rPr lang="en-US" sz="2000" dirty="0">
                <a:latin typeface="Times New Roman" panose="02020603050405020304" pitchFamily="18" charset="0"/>
                <a:ea typeface="Calibri" panose="020F0502020204030204" pitchFamily="34" charset="0"/>
              </a:rPr>
              <a:t>u1603</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ساخت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آنها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رنگ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سفيدشان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شكل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بارزي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نسبت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متداول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متفاوت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ابعاد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ريز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منجر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شود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بتوانند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راحت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حفره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فضاهاي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خالي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آثار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مثبت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بيشتري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عنوان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كننده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خلل</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فرج</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بهبود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چسبندگي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خمير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سنگدانه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جاي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بگذارند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روش،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كششي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برشي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مهمترين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نقاط</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ضعف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هستند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همچنين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فشاري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ارتقا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پيدا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لذا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دست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آيد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درحجم</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كمتر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بيشتري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بروز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كندرواني</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ويسكوزيته</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اين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روش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موجب</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تعليق</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سنگدانه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كارپذيري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بهتر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شود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خلاف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ذرات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سيليكا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استفاده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زيادي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از</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رشته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كربن</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لوله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يا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الياف</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كربني</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مصالح</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كامپوزيت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پايه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صورت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نگرفته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فشاري</a:t>
            </a:r>
            <a:r>
              <a:rPr lang="en-US" sz="2000" dirty="0">
                <a:latin typeface="Calibri" panose="020F0502020204030204" pitchFamily="34" charset="0"/>
                <a:ea typeface="Calibri" panose="020F0502020204030204" pitchFamily="34" charset="0"/>
                <a:cs typeface="B Nazanin" panose="00000400000000000000" pitchFamily="2" charset="-78"/>
              </a:rPr>
              <a:t> 13 </a:t>
            </a:r>
            <a:r>
              <a:rPr lang="ar-SA" sz="2000" dirty="0">
                <a:latin typeface="Calibri" panose="020F0502020204030204" pitchFamily="34" charset="0"/>
                <a:ea typeface="Calibri" panose="020F0502020204030204" pitchFamily="34" charset="0"/>
                <a:cs typeface="B Nazanin" panose="00000400000000000000" pitchFamily="2" charset="-78"/>
              </a:rPr>
              <a:t>درصدي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همراه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افزايش</a:t>
            </a:r>
            <a:r>
              <a:rPr lang="en-US" sz="2000" dirty="0">
                <a:latin typeface="Calibri" panose="020F0502020204030204" pitchFamily="34" charset="0"/>
                <a:ea typeface="Calibri" panose="020F0502020204030204" pitchFamily="34" charset="0"/>
                <a:cs typeface="B Nazanin" panose="00000400000000000000" pitchFamily="2" charset="-78"/>
              </a:rPr>
              <a:t> 25 </a:t>
            </a:r>
            <a:r>
              <a:rPr lang="ar-SA" sz="2000" dirty="0">
                <a:latin typeface="Calibri" panose="020F0502020204030204" pitchFamily="34" charset="0"/>
                <a:ea typeface="Calibri" panose="020F0502020204030204" pitchFamily="34" charset="0"/>
                <a:cs typeface="B Nazanin" panose="00000400000000000000" pitchFamily="2" charset="-78"/>
              </a:rPr>
              <a:t>درصدي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مقاومت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خمشي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در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ملات</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را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توان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تنها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با</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افزودن</a:t>
            </a:r>
            <a:r>
              <a:rPr lang="en-US" sz="2000" dirty="0">
                <a:latin typeface="Calibri" panose="020F0502020204030204" pitchFamily="34" charset="0"/>
                <a:ea typeface="Calibri" panose="020F0502020204030204" pitchFamily="34" charset="0"/>
                <a:cs typeface="B Nazanin" panose="00000400000000000000" pitchFamily="2" charset="-78"/>
              </a:rPr>
              <a:t> 9.5 </a:t>
            </a:r>
            <a:r>
              <a:rPr lang="ar-SA" sz="2000" dirty="0">
                <a:latin typeface="Calibri" panose="020F0502020204030204" pitchFamily="34" charset="0"/>
                <a:ea typeface="Calibri" panose="020F0502020204030204" pitchFamily="34" charset="0"/>
                <a:cs typeface="B Nazanin" panose="00000400000000000000" pitchFamily="2" charset="-78"/>
              </a:rPr>
              <a:t>درصد</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وزني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نانو</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لوله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هاي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كربني</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سيمان</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ميسر</a:t>
            </a:r>
            <a:r>
              <a:rPr lang="ar-SA" sz="2000" dirty="0">
                <a:ea typeface="Calibri" panose="020F0502020204030204" pitchFamily="34" charset="0"/>
                <a:cs typeface="Calibri" panose="020F050202020403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كرد</a:t>
            </a:r>
            <a:r>
              <a:rPr lang="en-US" sz="2000" dirty="0">
                <a:latin typeface="Calibri" panose="020F0502020204030204" pitchFamily="34" charset="0"/>
                <a:ea typeface="Calibri" panose="020F0502020204030204" pitchFamily="34" charset="0"/>
                <a:cs typeface="B Nazanin" panose="00000400000000000000" pitchFamily="2" charset="-78"/>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20855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نقش</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نانو</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فناوری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در</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بهبود</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ویژگی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های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بتن</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افزون بر اين كرنش گسيختگي بتن افزوده و تخلخل آن كمتر مي شود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از چالش هاي پيش رو در استفاده از نانو مواد، جلوگيري از انباشتگي موضعي و آنها به گونه اي است كه به صورت منفرد و تكي در ساختار ماتريس فراگيره خود حضور داشته باشند و نه به شكل توده اي</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مشكل ديگر جذب مقادير زياد آب توسط نانو ذرات است كه به دليل سطح ويژه بزرگ آنها است</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با استفاده از درصدي نانو سيليكا، هيدراسيون خمير معمولي سيمان در هفت روز نخست پس از گيرش از</a:t>
            </a:r>
            <a:r>
              <a:rPr lang="en-US" sz="2000" dirty="0">
                <a:latin typeface="Calibri" panose="020F0502020204030204" pitchFamily="34" charset="0"/>
                <a:ea typeface="Calibri" panose="020F0502020204030204" pitchFamily="34" charset="0"/>
                <a:cs typeface="B Nazanin" panose="00000400000000000000" pitchFamily="2" charset="-78"/>
              </a:rPr>
              <a:t> 63.3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en-US" sz="2000" dirty="0">
                <a:latin typeface="Calibri" panose="020F0502020204030204" pitchFamily="34" charset="0"/>
                <a:ea typeface="Calibri" panose="020F0502020204030204" pitchFamily="34" charset="0"/>
                <a:cs typeface="B Nazanin" panose="00000400000000000000" pitchFamily="2" charset="-78"/>
              </a:rPr>
              <a:t> 12.2 </a:t>
            </a:r>
            <a:r>
              <a:rPr lang="ar-SA" sz="2000" dirty="0">
                <a:latin typeface="Calibri" panose="020F0502020204030204" pitchFamily="34" charset="0"/>
                <a:ea typeface="Calibri" panose="020F0502020204030204" pitchFamily="34" charset="0"/>
                <a:cs typeface="B Nazanin" panose="00000400000000000000" pitchFamily="2" charset="-78"/>
              </a:rPr>
              <a:t>درصد و با استفاده از نانو رشته هاي كربني به</a:t>
            </a:r>
            <a:r>
              <a:rPr lang="en-US" sz="2000" dirty="0">
                <a:latin typeface="Calibri" panose="020F0502020204030204" pitchFamily="34" charset="0"/>
                <a:ea typeface="Calibri" panose="020F0502020204030204" pitchFamily="34" charset="0"/>
                <a:cs typeface="B Nazanin" panose="00000400000000000000" pitchFamily="2" charset="-78"/>
              </a:rPr>
              <a:t> 65.6 </a:t>
            </a:r>
            <a:r>
              <a:rPr lang="ar-SA" sz="2000" dirty="0">
                <a:latin typeface="Calibri" panose="020F0502020204030204" pitchFamily="34" charset="0"/>
                <a:ea typeface="Calibri" panose="020F0502020204030204" pitchFamily="34" charset="0"/>
                <a:cs typeface="B Nazanin" panose="00000400000000000000" pitchFamily="2" charset="-78"/>
              </a:rPr>
              <a:t>مي رسد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همچنين اين تغيير در سيمان</a:t>
            </a:r>
            <a:r>
              <a:rPr lang="en-US" sz="2000" dirty="0">
                <a:latin typeface="Calibri" panose="020F0502020204030204" pitchFamily="34" charset="0"/>
                <a:ea typeface="Calibri" panose="020F0502020204030204" pitchFamily="34" charset="0"/>
                <a:cs typeface="B Nazanin" panose="00000400000000000000" pitchFamily="2" charset="-78"/>
              </a:rPr>
              <a:t> 21 </a:t>
            </a:r>
            <a:r>
              <a:rPr lang="ar-SA" sz="2000" dirty="0">
                <a:latin typeface="Calibri" panose="020F0502020204030204" pitchFamily="34" charset="0"/>
                <a:ea typeface="Calibri" panose="020F0502020204030204" pitchFamily="34" charset="0"/>
                <a:cs typeface="B Nazanin" panose="00000400000000000000" pitchFamily="2" charset="-78"/>
              </a:rPr>
              <a:t>روزه براي نانو ذرات سيليكا از</a:t>
            </a:r>
            <a:r>
              <a:rPr lang="en-US" sz="2000" dirty="0">
                <a:latin typeface="Calibri" panose="020F0502020204030204" pitchFamily="34" charset="0"/>
                <a:ea typeface="Calibri" panose="020F0502020204030204" pitchFamily="34" charset="0"/>
                <a:cs typeface="B Nazanin" panose="00000400000000000000" pitchFamily="2" charset="-78"/>
              </a:rPr>
              <a:t> 65.6 </a:t>
            </a:r>
            <a:r>
              <a:rPr lang="ar-SA" sz="2000" dirty="0">
                <a:latin typeface="Calibri" panose="020F0502020204030204" pitchFamily="34" charset="0"/>
                <a:ea typeface="Calibri" panose="020F0502020204030204" pitchFamily="34" charset="0"/>
                <a:cs typeface="B Nazanin" panose="00000400000000000000" pitchFamily="2" charset="-78"/>
              </a:rPr>
              <a:t>به</a:t>
            </a:r>
            <a:r>
              <a:rPr lang="en-US" sz="2000" dirty="0">
                <a:latin typeface="Calibri" panose="020F0502020204030204" pitchFamily="34" charset="0"/>
                <a:ea typeface="Calibri" panose="020F0502020204030204" pitchFamily="34" charset="0"/>
                <a:cs typeface="B Nazanin" panose="00000400000000000000" pitchFamily="2" charset="-78"/>
              </a:rPr>
              <a:t> 39.6 </a:t>
            </a:r>
            <a:r>
              <a:rPr lang="ar-SA" sz="2000" dirty="0">
                <a:latin typeface="Calibri" panose="020F0502020204030204" pitchFamily="34" charset="0"/>
                <a:ea typeface="Calibri" panose="020F0502020204030204" pitchFamily="34" charset="0"/>
                <a:cs typeface="B Nazanin" panose="00000400000000000000" pitchFamily="2" charset="-78"/>
              </a:rPr>
              <a:t>و نانو رشته هاي كربني به</a:t>
            </a:r>
            <a:r>
              <a:rPr lang="en-US" sz="2000" dirty="0">
                <a:latin typeface="Calibri" panose="020F0502020204030204" pitchFamily="34" charset="0"/>
                <a:ea typeface="Calibri" panose="020F0502020204030204" pitchFamily="34" charset="0"/>
                <a:cs typeface="B Nazanin" panose="00000400000000000000" pitchFamily="2" charset="-78"/>
              </a:rPr>
              <a:t> 12.2 </a:t>
            </a:r>
            <a:r>
              <a:rPr lang="ar-SA" sz="2000" dirty="0">
                <a:latin typeface="Calibri" panose="020F0502020204030204" pitchFamily="34" charset="0"/>
                <a:ea typeface="Calibri" panose="020F0502020204030204" pitchFamily="34" charset="0"/>
                <a:cs typeface="B Nazanin" panose="00000400000000000000" pitchFamily="2" charset="-78"/>
              </a:rPr>
              <a:t>درصد خواهد رسيد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 افزوده شدن نانو لوله هاي كربني </a:t>
            </a:r>
            <a:r>
              <a:rPr lang="en-US" sz="2000" dirty="0">
                <a:latin typeface="Times New Roman" panose="02020603050405020304" pitchFamily="18" charset="0"/>
                <a:ea typeface="Calibri" panose="020F0502020204030204" pitchFamily="34" charset="0"/>
                <a:cs typeface="Arial" panose="020B0604020202020204" pitchFamily="34" charset="0"/>
              </a:rPr>
              <a:t>CNT</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به اندازه ي</a:t>
            </a:r>
            <a:r>
              <a:rPr lang="en-US" sz="2000" dirty="0">
                <a:latin typeface="Calibri" panose="020F0502020204030204" pitchFamily="34" charset="0"/>
                <a:ea typeface="Calibri" panose="020F0502020204030204" pitchFamily="34" charset="0"/>
                <a:cs typeface="B Nazanin" panose="00000400000000000000" pitchFamily="2" charset="-78"/>
              </a:rPr>
              <a:t> 1 </a:t>
            </a:r>
            <a:r>
              <a:rPr lang="ar-SA" sz="2000" dirty="0">
                <a:latin typeface="Calibri" panose="020F0502020204030204" pitchFamily="34" charset="0"/>
                <a:ea typeface="Calibri" panose="020F0502020204030204" pitchFamily="34" charset="0"/>
                <a:cs typeface="B Nazanin" panose="00000400000000000000" pitchFamily="2" charset="-78"/>
              </a:rPr>
              <a:t>درصد وزني به بتن ، مي تواند به نحو قابل توجهي از گسترش و انتشار ترک در آن جلوگيري كرده و نقش عامل جمع كننده ي ترک را را ايفا كند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با افزودن نانو ذرات سيليكا و يا اكسيد آهن به بتن ، به ميزان</a:t>
            </a:r>
            <a:r>
              <a:rPr lang="en-US" sz="2000" dirty="0">
                <a:latin typeface="Calibri" panose="020F0502020204030204" pitchFamily="34" charset="0"/>
                <a:ea typeface="Calibri" panose="020F0502020204030204" pitchFamily="34" charset="0"/>
                <a:cs typeface="B Nazanin" panose="00000400000000000000" pitchFamily="2" charset="-78"/>
              </a:rPr>
              <a:t> 9 </a:t>
            </a:r>
            <a:r>
              <a:rPr lang="ar-SA" sz="2000" dirty="0">
                <a:latin typeface="Calibri" panose="020F0502020204030204" pitchFamily="34" charset="0"/>
                <a:ea typeface="Calibri" panose="020F0502020204030204" pitchFamily="34" charset="0"/>
                <a:cs typeface="B Nazanin" panose="00000400000000000000" pitchFamily="2" charset="-78"/>
              </a:rPr>
              <a:t>تا</a:t>
            </a:r>
            <a:r>
              <a:rPr lang="en-US" sz="2000" dirty="0">
                <a:latin typeface="Calibri" panose="020F0502020204030204" pitchFamily="34" charset="0"/>
                <a:ea typeface="Calibri" panose="020F0502020204030204" pitchFamily="34" charset="0"/>
                <a:cs typeface="B Nazanin" panose="00000400000000000000" pitchFamily="2" charset="-78"/>
              </a:rPr>
              <a:t> 19 </a:t>
            </a:r>
            <a:r>
              <a:rPr lang="ar-SA" sz="2000" dirty="0">
                <a:latin typeface="Calibri" panose="020F0502020204030204" pitchFamily="34" charset="0"/>
                <a:ea typeface="Calibri" panose="020F0502020204030204" pitchFamily="34" charset="0"/>
                <a:cs typeface="B Nazanin" panose="00000400000000000000" pitchFamily="2" charset="-78"/>
              </a:rPr>
              <a:t>درصد وزني ،اين نانو ذرات و به عنوان عامل پر كننده براي مسلح سازي بتن عمل مي كنند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رويكرد فناوري نانو باعث توليد محصولاتي با كاربرد فراوان در فناوري بتن شد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از جمله نمونه هاي فوق روان كننده پلي كربوكسيليك اتر</a:t>
            </a:r>
            <a:r>
              <a:rPr lang="en-US" sz="2000" dirty="0">
                <a:latin typeface="Calibri" panose="020F0502020204030204" pitchFamily="34" charset="0"/>
                <a:ea typeface="Calibri" panose="020F0502020204030204" pitchFamily="34" charset="0"/>
                <a:cs typeface="B Nazanin" panose="00000400000000000000" pitchFamily="2" charset="-78"/>
              </a:rPr>
              <a:t> (PCE) </a:t>
            </a:r>
            <a:r>
              <a:rPr lang="ar-SA" sz="2000" dirty="0">
                <a:latin typeface="Calibri" panose="020F0502020204030204" pitchFamily="34" charset="0"/>
                <a:ea typeface="Calibri" panose="020F0502020204030204" pitchFamily="34" charset="0"/>
                <a:cs typeface="B Nazanin" panose="00000400000000000000" pitchFamily="2" charset="-78"/>
              </a:rPr>
              <a:t>است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4148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فناوری نانو و بتن های ویژه</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b="1" dirty="0">
                <a:latin typeface="Calibri" panose="020F0502020204030204" pitchFamily="34" charset="0"/>
                <a:ea typeface="Calibri" panose="020F0502020204030204" pitchFamily="34" charset="0"/>
                <a:cs typeface="B Nazanin" panose="00000400000000000000" pitchFamily="2" charset="-78"/>
              </a:rPr>
              <a:t>بتن</a:t>
            </a:r>
            <a:r>
              <a:rPr lang="ar-SA" sz="2000" b="1" dirty="0">
                <a:ea typeface="Calibri" panose="020F0502020204030204" pitchFamily="34" charset="0"/>
                <a:cs typeface="Calibri" panose="020F0502020204030204" pitchFamily="34" charset="0"/>
              </a:rPr>
              <a:t> </a:t>
            </a:r>
            <a:r>
              <a:rPr lang="ar-SA" sz="2000" b="1" dirty="0">
                <a:latin typeface="Calibri" panose="020F0502020204030204" pitchFamily="34" charset="0"/>
                <a:ea typeface="Calibri" panose="020F0502020204030204" pitchFamily="34" charset="0"/>
                <a:cs typeface="B Nazanin" panose="00000400000000000000" pitchFamily="2" charset="-78"/>
              </a:rPr>
              <a:t>های</a:t>
            </a:r>
            <a:r>
              <a:rPr lang="ar-SA" sz="2000" b="1" dirty="0">
                <a:ea typeface="Calibri" panose="020F0502020204030204" pitchFamily="34" charset="0"/>
                <a:cs typeface="Calibri" panose="020F0502020204030204" pitchFamily="34" charset="0"/>
              </a:rPr>
              <a:t> </a:t>
            </a:r>
            <a:r>
              <a:rPr lang="ar-SA" sz="2000" b="1" dirty="0">
                <a:latin typeface="Calibri" panose="020F0502020204030204" pitchFamily="34" charset="0"/>
                <a:ea typeface="Calibri" panose="020F0502020204030204" pitchFamily="34" charset="0"/>
                <a:cs typeface="B Nazanin" panose="00000400000000000000" pitchFamily="2" charset="-78"/>
              </a:rPr>
              <a:t>خودمتراکم</a:t>
            </a:r>
            <a:endParaRPr lang="fa-IR" sz="2000" b="1" dirty="0">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بتن خود متراكم</a:t>
            </a:r>
            <a:r>
              <a:rPr lang="en-US" sz="2000" dirty="0">
                <a:latin typeface="Calibri" panose="020F0502020204030204" pitchFamily="34" charset="0"/>
                <a:ea typeface="Calibri" panose="020F0502020204030204" pitchFamily="34" charset="0"/>
                <a:cs typeface="B Nazanin" panose="00000400000000000000" pitchFamily="2" charset="-78"/>
              </a:rPr>
              <a:t> ( SCC) </a:t>
            </a:r>
            <a:r>
              <a:rPr lang="ar-SA" sz="2000" dirty="0">
                <a:latin typeface="Calibri" panose="020F0502020204030204" pitchFamily="34" charset="0"/>
                <a:ea typeface="Calibri" panose="020F0502020204030204" pitchFamily="34" charset="0"/>
                <a:cs typeface="B Nazanin" panose="00000400000000000000" pitchFamily="2" charset="-78"/>
              </a:rPr>
              <a:t>، بتني است كه نياز به ويبره كردن ندارد، چرا كه خود به حداكثر تراكم دست يافته و كاربرد گسترده در احداث ساختمان هاي بلنددارد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اين بتن انرژي لازم براي احداث ساختمان بتني را كاهش داده و باعث صرفه جويي</a:t>
            </a:r>
            <a:r>
              <a:rPr lang="en-US" sz="2000" dirty="0">
                <a:latin typeface="Calibri" panose="020F0502020204030204" pitchFamily="34" charset="0"/>
                <a:ea typeface="Calibri" panose="020F0502020204030204" pitchFamily="34" charset="0"/>
                <a:cs typeface="B Nazanin" panose="00000400000000000000" pitchFamily="2" charset="-78"/>
              </a:rPr>
              <a:t> 59 </a:t>
            </a:r>
            <a:r>
              <a:rPr lang="ar-SA" sz="2000" dirty="0">
                <a:latin typeface="Calibri" panose="020F0502020204030204" pitchFamily="34" charset="0"/>
                <a:ea typeface="Calibri" panose="020F0502020204030204" pitchFamily="34" charset="0"/>
                <a:cs typeface="B Nazanin" panose="00000400000000000000" pitchFamily="2" charset="-78"/>
              </a:rPr>
              <a:t>درصدي در نيروي انساني و افزايش سرعت بتن ريزي تا</a:t>
            </a:r>
            <a:r>
              <a:rPr lang="en-US" sz="2000" dirty="0">
                <a:latin typeface="Calibri" panose="020F0502020204030204" pitchFamily="34" charset="0"/>
                <a:ea typeface="Calibri" panose="020F0502020204030204" pitchFamily="34" charset="0"/>
                <a:cs typeface="B Nazanin" panose="00000400000000000000" pitchFamily="2" charset="-78"/>
              </a:rPr>
              <a:t> 19 </a:t>
            </a:r>
            <a:r>
              <a:rPr lang="ar-SA" sz="2000" dirty="0">
                <a:latin typeface="Calibri" panose="020F0502020204030204" pitchFamily="34" charset="0"/>
                <a:ea typeface="Calibri" panose="020F0502020204030204" pitchFamily="34" charset="0"/>
                <a:cs typeface="B Nazanin" panose="00000400000000000000" pitchFamily="2" charset="-78"/>
              </a:rPr>
              <a:t>درصد مي شود و استهلاک و فرسودگي قالب هاي بتني را نيز به شدت كاهش مي دهد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اين بتن در حالت خميري شبيه يك سيال بسيار ضخيم رفتار مي كند كه به علت استفاده از پلي كربوكسيلات در طرح اختلاط است مخلوط بتن خود متراكم كه حاوي مقادير بسيار زياد ريزدانه است،مستلزم سيستم پراكنش عالي است كه به كمك آن ، بتني كه نسبت آب به سيمان پائيني دارد بتواند كارپذيري و سياليت خود را حفظ كنند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نسبت آب به سيمان بالا ، خطر جدا شدن سنگدانه ها را به دنبال دارد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تنها ماده اي كه اين ويژگي ها را براي بتن ايجاد مي كند، پلي كربوكسيلات است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0250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فناوری نانو و بتن های ویژه</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818413" y="1620700"/>
            <a:ext cx="3903118" cy="4714785"/>
          </a:xfrm>
          <a:prstGeom prst="rect">
            <a:avLst/>
          </a:prstGeom>
          <a:ln>
            <a:noFill/>
          </a:ln>
          <a:effectLst>
            <a:softEdge rad="112500"/>
          </a:effectLst>
        </p:spPr>
      </p:pic>
      <p:sp>
        <p:nvSpPr>
          <p:cNvPr id="5" name="Rectangle 4"/>
          <p:cNvSpPr/>
          <p:nvPr/>
        </p:nvSpPr>
        <p:spPr>
          <a:xfrm>
            <a:off x="5712823" y="3516427"/>
            <a:ext cx="6096000" cy="923330"/>
          </a:xfrm>
          <a:prstGeom prst="rect">
            <a:avLst/>
          </a:prstGeom>
        </p:spPr>
        <p:txBody>
          <a:bodyPr>
            <a:spAutoFit/>
          </a:bodyPr>
          <a:lstStyle/>
          <a:p>
            <a:pPr algn="r" rtl="1">
              <a:lnSpc>
                <a:spcPct val="150000"/>
              </a:lnSpc>
              <a:spcAft>
                <a:spcPts val="1000"/>
              </a:spcAft>
            </a:pPr>
            <a:r>
              <a:rPr lang="ar-SA" dirty="0">
                <a:latin typeface="Calibri" panose="020F0502020204030204" pitchFamily="34" charset="0"/>
                <a:ea typeface="Calibri" panose="020F0502020204030204" pitchFamily="34" charset="0"/>
                <a:cs typeface="B Nazanin" panose="00000400000000000000" pitchFamily="2" charset="-78"/>
              </a:rPr>
              <a:t>گير كردن سنگدانه ها ميان ميلگردها در بتن معمولي </a:t>
            </a:r>
            <a:r>
              <a:rPr lang="fa-IR" dirty="0">
                <a:latin typeface="Calibri" panose="020F0502020204030204" pitchFamily="34" charset="0"/>
                <a:ea typeface="Calibri" panose="020F0502020204030204" pitchFamily="34" charset="0"/>
                <a:cs typeface="B Nazanin" panose="00000400000000000000" pitchFamily="2" charset="-78"/>
              </a:rPr>
              <a:t>(</a:t>
            </a:r>
            <a:r>
              <a:rPr lang="ar-SA" dirty="0">
                <a:latin typeface="Calibri" panose="020F0502020204030204" pitchFamily="34" charset="0"/>
                <a:ea typeface="Calibri" panose="020F0502020204030204" pitchFamily="34" charset="0"/>
                <a:cs typeface="B Nazanin" panose="00000400000000000000" pitchFamily="2" charset="-78"/>
              </a:rPr>
              <a:t>شكل اول</a:t>
            </a:r>
            <a:r>
              <a:rPr lang="fa-IR" dirty="0">
                <a:latin typeface="Calibri" panose="020F0502020204030204" pitchFamily="34" charset="0"/>
                <a:ea typeface="Calibri" panose="020F0502020204030204" pitchFamily="34" charset="0"/>
                <a:cs typeface="B Nazanin" panose="00000400000000000000" pitchFamily="2" charset="-78"/>
              </a:rPr>
              <a:t>)</a:t>
            </a:r>
            <a:r>
              <a:rPr lang="en-US" dirty="0">
                <a:latin typeface="Calibri" panose="020F0502020204030204" pitchFamily="34" charset="0"/>
                <a:ea typeface="Calibri" panose="020F0502020204030204" pitchFamily="34" charset="0"/>
                <a:cs typeface="B Nazanin" panose="00000400000000000000" pitchFamily="2" charset="-78"/>
              </a:rPr>
              <a:t> </a:t>
            </a:r>
            <a:r>
              <a:rPr lang="ar-SA" dirty="0">
                <a:latin typeface="Calibri" panose="020F0502020204030204" pitchFamily="34" charset="0"/>
                <a:ea typeface="Calibri" panose="020F0502020204030204" pitchFamily="34" charset="0"/>
                <a:cs typeface="B Nazanin" panose="00000400000000000000" pitchFamily="2" charset="-78"/>
              </a:rPr>
              <a:t>و عبور راحت سنگدانه ها و دستيابي به همگني مطلوب در بتن خودمتراكم</a:t>
            </a:r>
            <a:r>
              <a:rPr lang="fa-IR" dirty="0">
                <a:latin typeface="Calibri" panose="020F0502020204030204" pitchFamily="34" charset="0"/>
                <a:ea typeface="Calibri" panose="020F0502020204030204" pitchFamily="34" charset="0"/>
                <a:cs typeface="B Nazanin" panose="00000400000000000000" pitchFamily="2" charset="-78"/>
              </a:rPr>
              <a:t> </a:t>
            </a:r>
            <a:r>
              <a:rPr lang="en-US" dirty="0">
                <a:latin typeface="Calibri" panose="020F0502020204030204" pitchFamily="34" charset="0"/>
                <a:ea typeface="Calibri" panose="020F0502020204030204" pitchFamily="34" charset="0"/>
                <a:cs typeface="B Nazanin" panose="00000400000000000000" pitchFamily="2" charset="-78"/>
              </a:rPr>
              <a:t> </a:t>
            </a:r>
            <a:r>
              <a:rPr lang="fa-IR" dirty="0">
                <a:latin typeface="Calibri" panose="020F0502020204030204" pitchFamily="34" charset="0"/>
                <a:ea typeface="Calibri" panose="020F0502020204030204" pitchFamily="34" charset="0"/>
                <a:cs typeface="B Nazanin" panose="00000400000000000000" pitchFamily="2" charset="-78"/>
              </a:rPr>
              <a:t>(</a:t>
            </a:r>
            <a:r>
              <a:rPr lang="ar-SA" dirty="0">
                <a:latin typeface="Calibri" panose="020F0502020204030204" pitchFamily="34" charset="0"/>
                <a:ea typeface="Calibri" panose="020F0502020204030204" pitchFamily="34" charset="0"/>
                <a:cs typeface="B Nazanin" panose="00000400000000000000" pitchFamily="2" charset="-78"/>
              </a:rPr>
              <a:t>شكل پايي</a:t>
            </a:r>
            <a:r>
              <a:rPr lang="fa-IR" dirty="0">
                <a:latin typeface="Calibri" panose="020F0502020204030204" pitchFamily="34" charset="0"/>
                <a:ea typeface="Calibri" panose="020F0502020204030204" pitchFamily="34" charset="0"/>
                <a:cs typeface="B Nazanin" panose="00000400000000000000" pitchFamily="2" charset="-78"/>
              </a:rPr>
              <a:t>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2782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1000"/>
              </a:spcAft>
            </a:pPr>
            <a:r>
              <a:rPr lang="ar-SA" sz="3600" b="1" dirty="0">
                <a:latin typeface="Calibri" panose="020F0502020204030204" pitchFamily="34" charset="0"/>
                <a:ea typeface="Calibri" panose="020F0502020204030204" pitchFamily="34" charset="0"/>
                <a:cs typeface="B Nazanin" panose="00000400000000000000" pitchFamily="2" charset="-78"/>
              </a:rPr>
              <a:t>فناوری نانو و بتن های ویژه</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در حاليكه مقاومت بلند مدت بتن هاي فوق روان بسيار زياد است، مقاومت كوتاه مدت آنها</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به ويژه در زمستان</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كمتر از آن است كه بتوان به سرعت قالب برداري كرد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لذا به طور معمول از عمل آوري به كمك بخار آب براي تسريع فرآيند هيدراسيون و افزايش مقاومت بتن در كوتاه مدت استفاده ميشود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به كمك نانو ذرات مي توان بتن خود متراكمي با حداقل انرژي آزاد شده توليد كرد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به طور معمول براي كنترل گرماي آزاد شده بتن، از سنگ آهك آسياب شده، خاكستر بادي يا خاكستر بادي آسياب شده، استفاده مي شود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با انجام اين فرآيند به كمك نانو ذرات سيليكا به عنوان عامل اصلاح كننده كند رواني بتن، مشاهده مي شو د كه با نسبت آب به سيمان</a:t>
            </a:r>
            <a:r>
              <a:rPr lang="en-US" sz="2000" dirty="0">
                <a:latin typeface="Calibri" panose="020F0502020204030204" pitchFamily="34" charset="0"/>
                <a:ea typeface="Calibri" panose="020F0502020204030204" pitchFamily="34" charset="0"/>
                <a:cs typeface="B Nazanin" panose="00000400000000000000" pitchFamily="2" charset="-78"/>
              </a:rPr>
              <a:t> 9.51 </a:t>
            </a:r>
            <a:r>
              <a:rPr lang="ar-SA" sz="2000" dirty="0">
                <a:latin typeface="Calibri" panose="020F0502020204030204" pitchFamily="34" charset="0"/>
                <a:ea typeface="Calibri" panose="020F0502020204030204" pitchFamily="34" charset="0"/>
                <a:cs typeface="B Nazanin" panose="00000400000000000000" pitchFamily="2" charset="-78"/>
              </a:rPr>
              <a:t>ومصرف يك فوق روان كننده آكريليك پليمري، اسلامپ</a:t>
            </a:r>
            <a:r>
              <a:rPr lang="en-US" sz="2000" dirty="0">
                <a:latin typeface="Calibri" panose="020F0502020204030204" pitchFamily="34" charset="0"/>
                <a:ea typeface="Calibri" panose="020F0502020204030204" pitchFamily="34" charset="0"/>
                <a:cs typeface="B Nazanin" panose="00000400000000000000" pitchFamily="2" charset="-78"/>
              </a:rPr>
              <a:t> 199 619 </a:t>
            </a:r>
            <a:r>
              <a:rPr lang="ar-SA" sz="2000" dirty="0">
                <a:latin typeface="Calibri" panose="020F0502020204030204" pitchFamily="34" charset="0"/>
                <a:ea typeface="Calibri" panose="020F0502020204030204" pitchFamily="34" charset="0"/>
                <a:cs typeface="B Nazanin" panose="00000400000000000000" pitchFamily="2" charset="-78"/>
              </a:rPr>
              <a:t>ميلي متر به وقوع مي پيوندد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چنانچه فوق روان كننده را به ميزان</a:t>
            </a:r>
            <a:r>
              <a:rPr lang="en-US" sz="2000" dirty="0">
                <a:latin typeface="Calibri" panose="020F0502020204030204" pitchFamily="34" charset="0"/>
                <a:ea typeface="Calibri" panose="020F0502020204030204" pitchFamily="34" charset="0"/>
                <a:cs typeface="B Nazanin" panose="00000400000000000000" pitchFamily="2" charset="-78"/>
              </a:rPr>
              <a:t> 9.21 </a:t>
            </a:r>
            <a:r>
              <a:rPr lang="ar-SA" sz="2000" dirty="0">
                <a:latin typeface="Calibri" panose="020F0502020204030204" pitchFamily="34" charset="0"/>
                <a:ea typeface="Calibri" panose="020F0502020204030204" pitchFamily="34" charset="0"/>
                <a:cs typeface="B Nazanin" panose="00000400000000000000" pitchFamily="2" charset="-78"/>
              </a:rPr>
              <a:t>درصد مصرف نانو ذرات سيليكا به مخلوط بتن بيفزايند، بهترين رواني براي بتن حاصل مي شود</a:t>
            </a:r>
            <a:r>
              <a:rPr lang="en-US" sz="2000" dirty="0">
                <a:latin typeface="Calibri" panose="020F0502020204030204" pitchFamily="34" charset="0"/>
                <a:ea typeface="Calibri" panose="020F0502020204030204" pitchFamily="34" charset="0"/>
                <a:cs typeface="B Nazanin" panose="00000400000000000000" pitchFamily="2" charset="-78"/>
              </a:rPr>
              <a:t> .</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299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چکیده</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فناوری نانو در علوم مهندسی کاربردهای زیادی دارد که برخی از آنها عبارتنداز:</a:t>
            </a:r>
          </a:p>
          <a:p>
            <a:pPr algn="just" rtl="1">
              <a:lnSpc>
                <a:spcPct val="200000"/>
              </a:lnSpc>
            </a:pPr>
            <a:r>
              <a:rPr lang="fa-IR" sz="2000" dirty="0">
                <a:cs typeface="B Nazanin" panose="00000400000000000000" pitchFamily="2" charset="-78"/>
              </a:rPr>
              <a:t>- تصویربرداری</a:t>
            </a:r>
          </a:p>
          <a:p>
            <a:pPr algn="just" rtl="1">
              <a:lnSpc>
                <a:spcPct val="200000"/>
              </a:lnSpc>
            </a:pPr>
            <a:r>
              <a:rPr lang="fa-IR" sz="2000" dirty="0">
                <a:cs typeface="B Nazanin" panose="00000400000000000000" pitchFamily="2" charset="-78"/>
              </a:rPr>
              <a:t>- مدلسازی</a:t>
            </a:r>
          </a:p>
          <a:p>
            <a:pPr algn="just" rtl="1">
              <a:lnSpc>
                <a:spcPct val="200000"/>
              </a:lnSpc>
            </a:pPr>
            <a:r>
              <a:rPr lang="fa-IR" sz="2000" dirty="0">
                <a:cs typeface="B Nazanin" panose="00000400000000000000" pitchFamily="2" charset="-78"/>
              </a:rPr>
              <a:t>- مصالح کاربردی</a:t>
            </a:r>
          </a:p>
          <a:p>
            <a:pPr algn="just" rtl="1">
              <a:lnSpc>
                <a:spcPct val="200000"/>
              </a:lnSpc>
            </a:pPr>
            <a:r>
              <a:rPr lang="fa-IR" sz="2000" dirty="0">
                <a:cs typeface="B Nazanin" panose="00000400000000000000" pitchFamily="2" charset="-78"/>
              </a:rPr>
              <a:t>و ...</a:t>
            </a:r>
          </a:p>
          <a:p>
            <a:pPr algn="just" rtl="1">
              <a:lnSpc>
                <a:spcPct val="200000"/>
              </a:lnSpc>
            </a:pPr>
            <a:r>
              <a:rPr lang="fa-IR" sz="2000" dirty="0">
                <a:cs typeface="B Nazanin" panose="00000400000000000000" pitchFamily="2" charset="-78"/>
              </a:rPr>
              <a:t>امروزه فناوری نانو توانسته نظر بسیاری از محققان را به سمت خود جلب کرده و پژوهش های زیادی در این زمینه صورت گرفته است و با توجه به توسعه ساخت و تکنولوژی مواد، مصالحی همچون بتن و فولاد نیز از این قاعده مستثنی نبوده و تحقیقات و آزمایشات زیادی در این زمینه صورت گرفته است.</a:t>
            </a:r>
          </a:p>
        </p:txBody>
      </p:sp>
    </p:spTree>
    <p:extLst>
      <p:ext uri="{BB962C8B-B14F-4D97-AF65-F5344CB8AC3E}">
        <p14:creationId xmlns:p14="http://schemas.microsoft.com/office/powerpoint/2010/main" val="405890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مبانی طراحی مخلوط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سیال و پایدار بودن از مبانی طراحی مخلوط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fa-IR" sz="1800" dirty="0">
                <a:latin typeface="Times New Roman" panose="02020603050405020304" pitchFamily="18" charset="0"/>
                <a:ea typeface="Calibri" panose="020F0502020204030204" pitchFamily="34" charset="0"/>
                <a:cs typeface="Arial" panose="020B0604020202020204" pitchFamily="34" charset="0"/>
              </a:rPr>
              <a:t> </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هست ، اما غیر از این خصوصیات ، عامل اقتصادی نیز باید در طراحی در نظر گرفت . چالش مهم در طراحی مخلوط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 معادل بودن مشخصات مورد نیاز با مشخصات واقعی است مواد مورد نیاز برای ساخت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fa-IR" sz="1800" dirty="0">
                <a:latin typeface="Times New Roman" panose="02020603050405020304" pitchFamily="18" charset="0"/>
                <a:ea typeface="Calibri" panose="020F0502020204030204" pitchFamily="34" charset="0"/>
                <a:cs typeface="Arial" panose="020B0604020202020204" pitchFamily="34" charset="0"/>
              </a:rPr>
              <a:t> </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به شرح زیر است:</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۱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سیمان : نوع و مقدار سیمان براساس خواص و دوام مورد نیاز تعیین می گردد . معمولا" مقدار سیمان بین </a:t>
            </a:r>
            <a:r>
              <a:rPr lang="fa-IR" sz="2000" dirty="0">
                <a:latin typeface="Calibri" panose="020F0502020204030204" pitchFamily="34" charset="0"/>
                <a:ea typeface="Calibri" panose="020F0502020204030204" pitchFamily="34" charset="0"/>
                <a:cs typeface="B Nazanin" panose="00000400000000000000" pitchFamily="2" charset="-78"/>
              </a:rPr>
              <a:t>۳۵۰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۴۵۰ </a:t>
            </a:r>
            <a:r>
              <a:rPr lang="en-US" sz="2000" dirty="0">
                <a:latin typeface="Calibri" panose="020F0502020204030204" pitchFamily="34" charset="0"/>
                <a:ea typeface="Calibri" panose="020F0502020204030204" pitchFamily="34" charset="0"/>
                <a:cs typeface="B Nazanin" panose="00000400000000000000" pitchFamily="2" charset="-78"/>
              </a:rPr>
              <a:t>kg/m</a:t>
            </a:r>
            <a:r>
              <a:rPr lang="en-US" sz="2000" baseline="30000" dirty="0">
                <a:latin typeface="Calibri" panose="020F0502020204030204" pitchFamily="34" charset="0"/>
                <a:ea typeface="Calibri" panose="020F0502020204030204" pitchFamily="34" charset="0"/>
                <a:cs typeface="B Nazanin" panose="00000400000000000000" pitchFamily="2" charset="-78"/>
              </a:rPr>
              <a:t>3</a:t>
            </a:r>
            <a:r>
              <a:rPr lang="ar-SA" sz="2000" dirty="0">
                <a:latin typeface="Calibri" panose="020F0502020204030204" pitchFamily="34" charset="0"/>
                <a:ea typeface="Calibri" panose="020F0502020204030204" pitchFamily="34" charset="0"/>
                <a:cs typeface="B Nazanin" panose="00000400000000000000" pitchFamily="2" charset="-78"/>
              </a:rPr>
              <a:t> است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۲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سنگدانه درشت : تمام سنگدانه های درشت که برای بتن معمولی استفاده می شود ، قابل مصرف در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fa-IR" sz="1800" dirty="0">
                <a:latin typeface="Times New Roman" panose="02020603050405020304" pitchFamily="18" charset="0"/>
                <a:ea typeface="Calibri" panose="020F0502020204030204" pitchFamily="34" charset="0"/>
                <a:cs typeface="Arial" panose="020B0604020202020204" pitchFamily="34" charset="0"/>
              </a:rPr>
              <a:t> </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است . اندازه حداکثر معمولا" بین </a:t>
            </a:r>
            <a:r>
              <a:rPr lang="fa-IR" sz="2000" dirty="0">
                <a:latin typeface="Calibri" panose="020F0502020204030204" pitchFamily="34" charset="0"/>
                <a:ea typeface="Calibri" panose="020F0502020204030204" pitchFamily="34" charset="0"/>
                <a:cs typeface="B Nazanin" panose="00000400000000000000" pitchFamily="2" charset="-78"/>
              </a:rPr>
              <a:t>۱۶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۲۰</a:t>
            </a:r>
            <a:r>
              <a:rPr lang="fa-IR" sz="2000" dirty="0">
                <a:latin typeface="Calibri" panose="020F0502020204030204" pitchFamily="34" charset="0"/>
                <a:ea typeface="Calibri" panose="020F0502020204030204" pitchFamily="34" charset="0"/>
                <a:cs typeface="Cambria" panose="02040503050406030204" pitchFamily="18" charset="0"/>
              </a:rPr>
              <a:t>  </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میلیمتر است. به طور کلی مقدار سنگدانه درشت در</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ar-SA" sz="1800" dirty="0">
                <a:latin typeface="Calibri" panose="020F0502020204030204" pitchFamily="34" charset="0"/>
                <a:ea typeface="Calibri" panose="020F0502020204030204" pitchFamily="34" charset="0"/>
                <a:cs typeface="Cambria" panose="02040503050406030204" pitchFamily="18" charset="0"/>
              </a:rPr>
              <a:t> </a:t>
            </a:r>
            <a:r>
              <a:rPr lang="ar-SA" sz="18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کمتر از بتن معمولی است زیرا سنگدانه درشت انرژی زیادی مصرف می کند که باعث کاهش جاری شدن بتن می شود و در هنگام عبور از موانع مانند آرماتور سبب مسدود شدن بتن میگردد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86599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مبانی طراحی مخلوط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Cambria" panose="02040503050406030204" pitchFamily="18" charset="0"/>
              </a:rPr>
              <a:t> </a:t>
            </a:r>
            <a:r>
              <a:rPr lang="fa-IR" sz="2000" dirty="0">
                <a:latin typeface="Calibri" panose="020F0502020204030204" pitchFamily="34" charset="0"/>
                <a:ea typeface="Calibri" panose="020F0502020204030204" pitchFamily="34" charset="0"/>
                <a:cs typeface="Cambria" panose="02040503050406030204" pitchFamily="18" charset="0"/>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Calibri" panose="020F0502020204030204" pitchFamily="34" charset="0"/>
                <a:ea typeface="Calibri" panose="020F0502020204030204" pitchFamily="34" charset="0"/>
                <a:cs typeface="B Nazanin" panose="00000400000000000000" pitchFamily="2" charset="-78"/>
              </a:rPr>
              <a:t>۳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سنگدانه ریز : تمام سنگدانه های ریز که برای بتن معمولی استفاده میشود برای </a:t>
            </a:r>
            <a:r>
              <a:rPr lang="en-US" sz="2000" dirty="0" err="1">
                <a:latin typeface="Times New Roman" panose="02020603050405020304" pitchFamily="18" charset="0"/>
                <a:ea typeface="Calibri" panose="020F0502020204030204" pitchFamily="34" charset="0"/>
                <a:cs typeface="Arial" panose="020B0604020202020204" pitchFamily="34" charset="0"/>
              </a:rPr>
              <a:t>scc</a:t>
            </a:r>
            <a:r>
              <a:rPr lang="en-US" sz="2000" dirty="0">
                <a:latin typeface="Times New Roman" panose="02020603050405020304" pitchFamily="18" charset="0"/>
                <a:ea typeface="Calibri" panose="020F0502020204030204" pitchFamily="34" charset="0"/>
                <a:cs typeface="Arial" panose="020B0604020202020204" pitchFamily="34" charset="0"/>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نیز مناسب است هر دو نوع ماسه شامل شکسته و گرد گوشه قابل استفاده میباشد هرچه مقدار ماسه در مخلوط بیشتر باشد ، مقاومت برشی مخلوط بیشتر است .</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۴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مواد افزودنی معدنی : انواع مواد افزودنی معدنی یا پوزولان را میتوان در </a:t>
            </a:r>
            <a:r>
              <a:rPr lang="en-US" sz="2000" dirty="0" err="1">
                <a:latin typeface="Calibri" panose="020F0502020204030204" pitchFamily="34" charset="0"/>
                <a:ea typeface="Calibri" panose="020F0502020204030204" pitchFamily="34" charset="0"/>
                <a:cs typeface="B Nazanin" panose="00000400000000000000" pitchFamily="2" charset="-78"/>
              </a:rPr>
              <a:t>scc</a:t>
            </a:r>
            <a:r>
              <a:rPr lang="ar-SA" sz="2000" dirty="0">
                <a:latin typeface="Calibri" panose="020F0502020204030204" pitchFamily="34" charset="0"/>
                <a:ea typeface="Calibri" panose="020F0502020204030204" pitchFamily="34" charset="0"/>
                <a:cs typeface="B Nazanin" panose="00000400000000000000" pitchFamily="2" charset="-78"/>
              </a:rPr>
              <a:t> مصرف کرد این مواد برای بهبود خواص بتن تازه و یا بتن سخت شده و دوام مورد استفاده قرار میگیرد . از جمله این موارد میتوان میکروسیلیس ، سرباره و روباره را نام برد .</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۵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فوق کاهنده آب : فوق کاهنده آب یا فوق روان کننده ها از مواد بسیار مهم برای ساخت </a:t>
            </a:r>
            <a:r>
              <a:rPr lang="en-US" sz="2000" dirty="0" err="1">
                <a:latin typeface="Times New Roman" panose="02020603050405020304" pitchFamily="18" charset="0"/>
                <a:ea typeface="Calibri" panose="020F0502020204030204" pitchFamily="34" charset="0"/>
                <a:cs typeface="Arial" panose="020B0604020202020204" pitchFamily="34" charset="0"/>
              </a:rPr>
              <a:t>scc</a:t>
            </a:r>
            <a:r>
              <a:rPr lang="en-US" sz="2000" dirty="0">
                <a:latin typeface="Times New Roman" panose="02020603050405020304" pitchFamily="18" charset="0"/>
                <a:ea typeface="Calibri" panose="020F0502020204030204" pitchFamily="34" charset="0"/>
                <a:cs typeface="Arial" panose="020B0604020202020204" pitchFamily="34" charset="0"/>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محسوب میشوند .</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0041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مبانی طراحی مخلوط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Cambria" panose="02040503050406030204" pitchFamily="18" charset="0"/>
              </a:rPr>
              <a:t> </a:t>
            </a:r>
            <a:r>
              <a:rPr lang="fa-IR" sz="2000" dirty="0">
                <a:latin typeface="Calibri" panose="020F0502020204030204" pitchFamily="34" charset="0"/>
                <a:ea typeface="Calibri" panose="020F0502020204030204" pitchFamily="34" charset="0"/>
                <a:cs typeface="B Nazanin" panose="00000400000000000000" pitchFamily="2" charset="-78"/>
              </a:rPr>
              <a:t>۶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مواد اصلاح کننده ویسکوزیته : مواد اصلاح کننده ویسکوزیته برای افزایش مقاومت جداشدگی در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en-US" sz="1800" dirty="0">
                <a:latin typeface="Times New Roman" panose="02020603050405020304" pitchFamily="18" charset="0"/>
                <a:ea typeface="Calibri" panose="020F0502020204030204" pitchFamily="34" charset="0"/>
                <a:cs typeface="Arial" panose="020B0604020202020204" pitchFamily="34" charset="0"/>
              </a:rPr>
              <a:t> </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مصرف میشود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۷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فیلرها : به دلیل الزامات رئولوژی خاص </a:t>
            </a:r>
            <a:r>
              <a:rPr lang="en-US" sz="1800" dirty="0" err="1">
                <a:latin typeface="Times New Roman" panose="02020603050405020304" pitchFamily="18" charset="0"/>
                <a:ea typeface="Calibri" panose="020F0502020204030204" pitchFamily="34" charset="0"/>
                <a:cs typeface="Arial" panose="020B0604020202020204" pitchFamily="34" charset="0"/>
              </a:rPr>
              <a:t>scc</a:t>
            </a:r>
            <a:r>
              <a:rPr lang="en-US" sz="1800" dirty="0">
                <a:latin typeface="Times New Roman" panose="02020603050405020304" pitchFamily="18" charset="0"/>
                <a:ea typeface="Calibri" panose="020F0502020204030204" pitchFamily="34" charset="0"/>
                <a:cs typeface="Arial" panose="020B0604020202020204" pitchFamily="34" charset="0"/>
              </a:rPr>
              <a:t> </a:t>
            </a:r>
            <a:r>
              <a:rPr lang="en-US" sz="18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هردو مواد افزودنی فعال و خنثی برای بهبود کارایی و همچنین برای تعادل در مقدار مصرف سیمان مورد استفاده قرار میگیرد.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6077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a:latin typeface="Calibri" panose="020F0502020204030204" pitchFamily="34" charset="0"/>
                <a:ea typeface="Calibri" panose="020F0502020204030204" pitchFamily="34" charset="0"/>
                <a:cs typeface="B Nazanin" panose="00000400000000000000" pitchFamily="2" charset="-78"/>
              </a:rPr>
              <a:t>ویژگی­های بتن خودتراکم</a:t>
            </a:r>
            <a:endParaRPr lang="en-US" sz="280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خواص بتن تازه در بتن‌های خودتراکم از حساسیت بیشتری نسبت به انواع دیگر برخوردار است زیرا مزایای این بتن غالباً از خواص آن در حالت تازه ناشی می‌گردد و به همین دلیل نیز آزمایش‌های خاصی برای ارزیابی رفتار بتن خودتراکم تازه بکار گرفته می‌شود. بتن خودتراکم در حالت تازه عموماً با سه ویژگی زیر شناخته می‌شود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قابلیت پرکردن</a:t>
            </a:r>
            <a:endParaRPr lang="en-US" sz="16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قابلیت عبور</a:t>
            </a:r>
            <a:endParaRPr lang="en-US" sz="16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مقاومت در برابر جداشدگی (پایداری)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93719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a:latin typeface="Calibri" panose="020F0502020204030204" pitchFamily="34" charset="0"/>
                <a:ea typeface="Calibri" panose="020F0502020204030204" pitchFamily="34" charset="0"/>
                <a:cs typeface="B Nazanin" panose="00000400000000000000" pitchFamily="2" charset="-78"/>
              </a:rPr>
              <a:t>ویژگی­های بتن خودتراکم</a:t>
            </a:r>
            <a:endParaRPr lang="en-US" sz="280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باید توجه داشت که یک مخلوط بتن فقط هنگامی می‌تواند در طبقه‌بندی بتن خودتراکم قرار گیرد که الزامات مربوط به هر سه ویژگی را دارا باشد. به عبارت دیگر این سه ویژگی کارایی بتن خودتراکم را توصیف می‌کنند. طبق تعریف، کارایی بتن نشانگر سهولت اختلاط، جای‌دهی، تراکم و پرداخت سطح بتن تازه است. این ویژگی در بتن خودتراکم توسط آزمایش‌های ویژه‌ای مورد ارزیابی قرار می‌گیرد. قابلیت پرکردن (جریان در حالت آزاد) توانایی بتن خودتراکم برای جریان و پرکردن همه فضاهای داخل قالب، تحت وزن خود را نشان می‌دهد. این ویژگی هنگام انتخاب روش بتن ریزی و نیز تعیین فاصله مجاز بین نقاط بتن ریزی اهمیت خاصی می‌یابد. قابلیت عبور (جریان در حالت محبوس) به توانایی بتن برای عبور از موانع مختلف و فضاهای باریک در قالب، بدون وقوع انسداد جریان (اصطلاحاً بلوکه شدن) اشاره دارد. بلوکه شدن در نتیجه جداشدگی موضعی سنگدانه‌ها در مجاورت موانع رخ می‌دهد و منجر به توقف جریان در غیاب تراکم دینامیکی می‌گردد. بتن خودتراکم هنگامی می‌تواند ظرفیت پرکنندگی زیادی داشته باشد که حد مناسبی از قابلیت عبور و قابلیت پرکنندگی را به صورت همزمان داشته باشد تا بتواند یک مقطع خاص را فقط تحت نیروی ثقل پر کند</a:t>
            </a:r>
            <a:r>
              <a:rPr lang="fa-IR" sz="2000" dirty="0">
                <a:latin typeface="Calibri" panose="020F0502020204030204" pitchFamily="34" charset="0"/>
                <a:ea typeface="Calibri" panose="020F0502020204030204" pitchFamily="34" charset="0"/>
                <a:cs typeface="B Nazanin" panose="00000400000000000000" pitchFamily="2" charset="-78"/>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8710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a:latin typeface="Calibri" panose="020F0502020204030204" pitchFamily="34" charset="0"/>
                <a:ea typeface="Calibri" panose="020F0502020204030204" pitchFamily="34" charset="0"/>
                <a:cs typeface="B Nazanin" panose="00000400000000000000" pitchFamily="2" charset="-78"/>
              </a:rPr>
              <a:t>ویژگی­های بتن خودتراکم</a:t>
            </a:r>
            <a:endParaRPr lang="en-US" sz="280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پایداری بتن تازه به توانایی آن برای حفظ توزیع همگن اجزای مختلف در حین جریان و گیرش گفته می‌شود. برای بتن خودتراکم دو نوع ویژگی پایداری حائز اهمیت هستند: پایداری دینامیکی و استاتیکی. پایداری دینامیکی، مقاومت بتن در برابر جداشدگی اجزا حین جای دهی در قالب می‌باشد. هنگامی که شرایط آرماتوربندی به‌گونه‌ای باشد که نیازمند عبور بتن از فضاهای کوچک باشد، بتن خودتراکم مذکور باید پایداری دینامیکی کافی داشته باشد. پایداری استاتیکی نشانگر مقاومت بتن در برابر آب انداختگی، جداشدگی و نشست سطحی بعد از بتن ریزی و در حالی که بتن هنوز در حالت خمیری است، می‌باشد. در اغلب موارد، افزودنی اصلاح کننده لزجت و یا مقدار مواد پودری زیاد برای بهبود پایداری بتن تازه استفاده می‌شود. افزودنی اصلاح کننده</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لزجت برای بهبود رئولوژی مصالح سیمانی در حالت خمیری و کاهش خطر جداشدگی مورد استفاده قرار می‌گیرد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برخلاف بتن معمولی، حادترین نوع جداشدگی در بتن خودتراکم هنگامی رخ می‌دهد که عملیات بتن ریزی انجام شده است و مخلوط بتنی در حالت سکون قرار دارد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در واقع در صورتی که مخلوط بتن از پایداری کافی برخوردار نباشد، سنگدانه‌های درشت تمایل به ته‌نشینی در ملات پیدا می‌کنند و حاصل کار بتن ناهمگن با خواص نامطلوب خواهد بود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508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پس از ساخت مخلوط های آزمایشی ، اگر عملکرد آنها مطلوب نباشد ، باید طرح مخلوط مجددا</a:t>
            </a:r>
            <a:r>
              <a:rPr lang="fa-IR"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 انجام شود . بسته به مشکلاتی که در خواص بتن تازه ایجاد میشود ، ممکن است واکنش های زیر انجام گردد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 اضافه کردن فیلر یا استفاده از نوع دیگر فیلر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Times New Roman" panose="020206030504050203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تجدید نظر در مقادیر شن وماسه</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تغییر در مقدار فوق روان کننده یا ماده اصلاح کننده ویسکوزیته</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تغییر در مقدار آب و نسبت آب به پودر</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تغییر در نوع مواد اصلاح کننده ویسکوزیته یا فوق روان کننده</a:t>
            </a:r>
            <a:endParaRPr lang="en-US" sz="16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281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lvl="0" algn="just" rtl="1">
              <a:lnSpc>
                <a:spcPct val="200000"/>
              </a:lnSpc>
              <a:spcAft>
                <a:spcPts val="1000"/>
              </a:spcAft>
              <a:buClr>
                <a:srgbClr val="A5A5A5"/>
              </a:buClr>
            </a:pPr>
            <a:r>
              <a:rPr lang="ar-SA"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rPr>
              <a:t>امروزه برای بتن خود تراکم مشخصات کلی زیر را پیشنهاد می کنند:</a:t>
            </a:r>
            <a:endParaRPr lang="fa-IR" sz="2000" dirty="0">
              <a:solidFill>
                <a:srgbClr val="A5A5A5">
                  <a:lumMod val="50000"/>
                </a:srgbClr>
              </a:solidFill>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الف ) کارآیی ؛ از نظر کارآیی یک بتن خود تراکم مناسب دارای خواص زیر خواهد بود : در حالت معمولی دارای جریان اسلامپی بیش از </a:t>
            </a:r>
            <a:r>
              <a:rPr lang="fa-IR" sz="2000" dirty="0">
                <a:latin typeface="Calibri" panose="020F0502020204030204" pitchFamily="34" charset="0"/>
                <a:ea typeface="Calibri" panose="020F0502020204030204" pitchFamily="34" charset="0"/>
                <a:cs typeface="B Nazanin" panose="00000400000000000000" pitchFamily="2" charset="-78"/>
              </a:rPr>
              <a:t>۶۰۰</a:t>
            </a:r>
            <a:r>
              <a:rPr lang="ar-SA" sz="2000" dirty="0">
                <a:latin typeface="Calibri" panose="020F0502020204030204" pitchFamily="34" charset="0"/>
                <a:ea typeface="Calibri" panose="020F0502020204030204" pitchFamily="34" charset="0"/>
                <a:cs typeface="B Nazanin" panose="00000400000000000000" pitchFamily="2" charset="-78"/>
              </a:rPr>
              <a:t> میلی متر و بدون جداشدگی ، حفظ روانی به مدت حداقل </a:t>
            </a:r>
            <a:r>
              <a:rPr lang="fa-IR" sz="2000" dirty="0">
                <a:latin typeface="Calibri" panose="020F0502020204030204" pitchFamily="34" charset="0"/>
                <a:ea typeface="Calibri" panose="020F0502020204030204" pitchFamily="34" charset="0"/>
                <a:cs typeface="B Nazanin" panose="00000400000000000000" pitchFamily="2" charset="-78"/>
              </a:rPr>
              <a:t>۹۰</a:t>
            </a:r>
            <a:r>
              <a:rPr lang="ar-SA" sz="2000" dirty="0">
                <a:latin typeface="Calibri" panose="020F0502020204030204" pitchFamily="34" charset="0"/>
                <a:ea typeface="Calibri" panose="020F0502020204030204" pitchFamily="34" charset="0"/>
                <a:cs typeface="B Nazanin" panose="00000400000000000000" pitchFamily="2" charset="-78"/>
              </a:rPr>
              <a:t> دقیقه ، توانایی مقاومت در شیب </a:t>
            </a:r>
            <a:r>
              <a:rPr lang="fa-IR" sz="2000" dirty="0">
                <a:latin typeface="Calibri" panose="020F0502020204030204" pitchFamily="34" charset="0"/>
                <a:ea typeface="Calibri" panose="020F0502020204030204" pitchFamily="34" charset="0"/>
                <a:cs typeface="B Nazanin" panose="00000400000000000000" pitchFamily="2" charset="-78"/>
              </a:rPr>
              <a:t>۳ % </a:t>
            </a:r>
            <a:r>
              <a:rPr lang="ar-SA" sz="2000" dirty="0">
                <a:latin typeface="Calibri" panose="020F0502020204030204" pitchFamily="34" charset="0"/>
                <a:ea typeface="Calibri" panose="020F0502020204030204" pitchFamily="34" charset="0"/>
                <a:cs typeface="B Nazanin" panose="00000400000000000000" pitchFamily="2" charset="-78"/>
              </a:rPr>
              <a:t>در سطح افقی آزاد ، قابلیت پمپ شدن در لوله ها بطول حداقل </a:t>
            </a:r>
            <a:r>
              <a:rPr lang="fa-IR" sz="2000" dirty="0">
                <a:latin typeface="Calibri" panose="020F0502020204030204" pitchFamily="34" charset="0"/>
                <a:ea typeface="Calibri" panose="020F0502020204030204" pitchFamily="34" charset="0"/>
                <a:cs typeface="B Nazanin" panose="00000400000000000000" pitchFamily="2" charset="-78"/>
              </a:rPr>
              <a:t>۱۰۰</a:t>
            </a:r>
            <a:r>
              <a:rPr lang="ar-SA" sz="2000" dirty="0">
                <a:latin typeface="Calibri" panose="020F0502020204030204" pitchFamily="34" charset="0"/>
                <a:ea typeface="Calibri" panose="020F0502020204030204" pitchFamily="34" charset="0"/>
                <a:cs typeface="B Nazanin" panose="00000400000000000000" pitchFamily="2" charset="-78"/>
              </a:rPr>
              <a:t> متر و به مدت </a:t>
            </a:r>
            <a:r>
              <a:rPr lang="fa-IR" sz="2000" dirty="0">
                <a:latin typeface="Calibri" panose="020F0502020204030204" pitchFamily="34" charset="0"/>
                <a:ea typeface="Calibri" panose="020F0502020204030204" pitchFamily="34" charset="0"/>
                <a:cs typeface="B Nazanin" panose="00000400000000000000" pitchFamily="2" charset="-78"/>
              </a:rPr>
              <a:t>۹۰</a:t>
            </a:r>
            <a:r>
              <a:rPr lang="ar-SA" sz="2000" dirty="0">
                <a:latin typeface="Calibri" panose="020F0502020204030204" pitchFamily="34" charset="0"/>
                <a:ea typeface="Calibri" panose="020F0502020204030204" pitchFamily="34" charset="0"/>
                <a:cs typeface="B Nazanin" panose="00000400000000000000" pitchFamily="2" charset="-78"/>
              </a:rPr>
              <a:t> دقیقه ، مقاومت فشاری </a:t>
            </a:r>
            <a:r>
              <a:rPr lang="fa-IR" sz="2000" dirty="0">
                <a:latin typeface="Calibri" panose="020F0502020204030204" pitchFamily="34" charset="0"/>
                <a:ea typeface="Calibri" panose="020F0502020204030204" pitchFamily="34" charset="0"/>
                <a:cs typeface="B Nazanin" panose="00000400000000000000" pitchFamily="2" charset="-78"/>
              </a:rPr>
              <a:t>۲۸</a:t>
            </a:r>
            <a:r>
              <a:rPr lang="ar-SA" sz="2000" dirty="0">
                <a:latin typeface="Calibri" panose="020F0502020204030204" pitchFamily="34" charset="0"/>
                <a:ea typeface="Calibri" panose="020F0502020204030204" pitchFamily="34" charset="0"/>
                <a:cs typeface="B Nazanin" panose="00000400000000000000" pitchFamily="2" charset="-78"/>
              </a:rPr>
              <a:t> روزه حدود </a:t>
            </a:r>
            <a:r>
              <a:rPr lang="fa-IR" sz="2000" dirty="0">
                <a:latin typeface="Calibri" panose="020F0502020204030204" pitchFamily="34" charset="0"/>
                <a:ea typeface="Calibri" panose="020F0502020204030204" pitchFamily="34" charset="0"/>
                <a:cs typeface="B Nazanin" panose="00000400000000000000" pitchFamily="2" charset="-78"/>
              </a:rPr>
              <a:t>۶۰۰-۲۵۰</a:t>
            </a:r>
            <a:r>
              <a:rPr lang="ar-SA" sz="2000" dirty="0">
                <a:latin typeface="Calibri" panose="020F0502020204030204" pitchFamily="34" charset="0"/>
                <a:ea typeface="Calibri" panose="020F0502020204030204" pitchFamily="34" charset="0"/>
                <a:cs typeface="B Nazanin" panose="00000400000000000000" pitchFamily="2" charset="-78"/>
              </a:rPr>
              <a:t> کیلوگرم بر سانتیمتر مربع ، مقاومت در مقابل خوردگی تهاجم سولفاتها و کلریدها و انجماد و ذوب مطابق استاندارد ، کاهش خطر ترکهای حرارتی در مقایسه با بتن معمولی </a:t>
            </a:r>
            <a:r>
              <a:rPr lang="fa-IR" sz="2000" dirty="0">
                <a:latin typeface="Calibri" panose="020F0502020204030204" pitchFamily="34" charset="0"/>
                <a:ea typeface="Calibri" panose="020F0502020204030204" pitchFamily="34" charset="0"/>
                <a:cs typeface="B Nazanin" panose="00000400000000000000" pitchFamily="2" charset="-78"/>
              </a:rPr>
              <a:t>ویبره</a:t>
            </a:r>
            <a:r>
              <a:rPr lang="ar-SA" sz="2000" dirty="0">
                <a:latin typeface="Calibri" panose="020F0502020204030204" pitchFamily="34" charset="0"/>
                <a:ea typeface="Calibri" panose="020F0502020204030204" pitchFamily="34" charset="0"/>
                <a:cs typeface="B Nazanin" panose="00000400000000000000" pitchFamily="2" charset="-78"/>
              </a:rPr>
              <a:t> شده</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بتن خود تراکم مزایایی در اجرای موارد خاصی از سازه</a:t>
            </a:r>
            <a:r>
              <a:rPr lang="ar-SA" sz="2000" dirty="0">
                <a:latin typeface="Calibri" panose="020F0502020204030204" pitchFamily="34" charset="0"/>
                <a:ea typeface="Calibri" panose="020F0502020204030204" pitchFamily="34" charset="0"/>
                <a:cs typeface="Cambria" panose="020405030504060302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های بتنی دارد که به نمونه­هایی از آنها اشاره می­شود: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سازه های بتنی معماری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هنری که نیاز به ظرافت خاص با میلگرد گذاری فشرده دارند .</a:t>
            </a:r>
            <a:endParaRPr lang="en-US" sz="20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7193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پل های با دهانه بزرگ که بدلیل طولانی بودن خط انتقال بتن اجرای آن ها با بتن معمولی امکان پذیر نمی باشد و در ضمن استفاده از بتن معمولی موجب قطورتر شدن اندازه پایه ها و نازیبایی سازه می گردد.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تونل های شهری و آبی که در آنها مسافت طولانی انتقال بتن معمولی و حفظ کیفیت و تراکم آن از مشکلات اجرایی است</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ساختمان های بلند و برج ها</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ستونها و دیوارهای بلند یا میلگردهای متراکم</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ستونهای بتن ریزی شده با پمپ</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بتن ریزی بلوک های بتنی</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9424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بتن ریزی کف ها و سطوح افقی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بتن ریزی در سازه های زیر آبی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مزایای چشمگیر بتن خود تراکم موجب گسترش سریع آن در دنیا شده است که بطور اجمال میتوان به مواردی از آنها اشاره نمود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توسعه سازه های بتنی در دنیا و نیاز به بتن های با خواص ویژه</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کمبود کارگران ماهر بتن ریزی بویژه کارگران ویبره زن</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افزایش سرعت اجرای سازه های بتنی در سهولت بتن ریزی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امکان بهبود کیفیت مکانیکی بتن</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161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چکیده</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fontScale="92500" lnSpcReduction="10000"/>
          </a:bodyPr>
          <a:lstStyle/>
          <a:p>
            <a:pPr algn="just" rtl="1">
              <a:lnSpc>
                <a:spcPct val="200000"/>
              </a:lnSpc>
            </a:pPr>
            <a:r>
              <a:rPr lang="fa-IR" sz="2000" dirty="0">
                <a:cs typeface="B Nazanin" panose="00000400000000000000" pitchFamily="2" charset="-78"/>
              </a:rPr>
              <a:t>مواد در مقیاس نانو بسیار ریز می باشند و از ساختار قویتری برخوردارند فلذا شرایط بهتری را از نظر فیزیکی و شیمیایی و مکانیکی برای مصالح فراهم می سازند. توسعه مواد بتن مبتنی بر فناوری نانو به یک رویکرد چند رشته¬ای با همکاری مهندسین عمران، شیمیدانان، فیزیکدانان و ... نیاز داشته و در زیر برخی از اهداف توسعه این فناوری در بتن آورده شده است:</a:t>
            </a:r>
          </a:p>
          <a:p>
            <a:pPr algn="just" rtl="1">
              <a:lnSpc>
                <a:spcPct val="200000"/>
              </a:lnSpc>
            </a:pPr>
            <a:r>
              <a:rPr lang="fa-IR" sz="2000" dirty="0">
                <a:cs typeface="B Nazanin" panose="00000400000000000000" pitchFamily="2" charset="-78"/>
              </a:rPr>
              <a:t>1. توسعه عملکرد بالای سیمان و بتن و تاًثیر آن در خواص مکانیکی و دوام بتن.</a:t>
            </a:r>
          </a:p>
          <a:p>
            <a:pPr algn="just" rtl="1">
              <a:lnSpc>
                <a:spcPct val="200000"/>
              </a:lnSpc>
            </a:pPr>
            <a:r>
              <a:rPr lang="fa-IR" sz="2000" dirty="0">
                <a:cs typeface="B Nazanin" panose="00000400000000000000" pitchFamily="2" charset="-78"/>
              </a:rPr>
              <a:t>2. توسعه مواد بتن در سازه¬های با محیط های مختلف.</a:t>
            </a:r>
          </a:p>
          <a:p>
            <a:pPr algn="just" rtl="1">
              <a:lnSpc>
                <a:spcPct val="200000"/>
              </a:lnSpc>
            </a:pPr>
            <a:r>
              <a:rPr lang="fa-IR" sz="2000" dirty="0">
                <a:cs typeface="B Nazanin" panose="00000400000000000000" pitchFamily="2" charset="-78"/>
              </a:rPr>
              <a:t>3. کاهش مصرف انرژی در طول تولید سیمان.</a:t>
            </a:r>
          </a:p>
          <a:p>
            <a:pPr algn="just" rtl="1">
              <a:lnSpc>
                <a:spcPct val="200000"/>
              </a:lnSpc>
            </a:pPr>
            <a:r>
              <a:rPr lang="fa-IR" sz="2000" dirty="0">
                <a:cs typeface="B Nazanin" panose="00000400000000000000" pitchFamily="2" charset="-78"/>
              </a:rPr>
              <a:t>4. توسعه مواد بتن در پردازش سیمان و خمیر سیمان.</a:t>
            </a:r>
          </a:p>
          <a:p>
            <a:pPr algn="just" rtl="1">
              <a:lnSpc>
                <a:spcPct val="200000"/>
              </a:lnSpc>
            </a:pPr>
            <a:r>
              <a:rPr lang="fa-IR" sz="2000" dirty="0">
                <a:cs typeface="B Nazanin" panose="00000400000000000000" pitchFamily="2" charset="-78"/>
              </a:rPr>
              <a:t>5. مدلسازی بتن در ابعاد نانو.</a:t>
            </a:r>
          </a:p>
          <a:p>
            <a:pPr algn="just" rtl="1">
              <a:lnSpc>
                <a:spcPct val="200000"/>
              </a:lnSpc>
            </a:pPr>
            <a:r>
              <a:rPr lang="fa-IR" sz="2000" dirty="0">
                <a:cs typeface="B Nazanin" panose="00000400000000000000" pitchFamily="2" charset="-78"/>
              </a:rPr>
              <a:t>6. افزایش پایایی بتن.</a:t>
            </a:r>
          </a:p>
        </p:txBody>
      </p:sp>
    </p:spTree>
    <p:extLst>
      <p:ext uri="{BB962C8B-B14F-4D97-AF65-F5344CB8AC3E}">
        <p14:creationId xmlns:p14="http://schemas.microsoft.com/office/powerpoint/2010/main" val="24589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Subtitle 2"/>
          <p:cNvSpPr>
            <a:spLocks noGrp="1"/>
          </p:cNvSpPr>
          <p:nvPr>
            <p:ph type="subTitle" idx="1"/>
          </p:nvPr>
        </p:nvSpPr>
        <p:spPr>
          <a:xfrm>
            <a:off x="731520" y="953589"/>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امکان اجرای سازه های بتنی ظریف و سنگین و انتخاب مقاطع کوچک یا میلگردهای فشرده</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توسعه صنایع پیش ساخته بتنی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صرفه جویی اقتصادی با توجه به کاهش نیروی انسانی لازم و زمان ساخت</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توجه به سطوح تمام شده زیبا و مرغوب سازه های بتنی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Cambria" panose="02040503050406030204" pitchFamily="18" charset="0"/>
              </a:rPr>
              <a:t>         </a:t>
            </a:r>
            <a:r>
              <a:rPr lang="ar-SA" sz="2000" dirty="0">
                <a:latin typeface="Calibri" panose="020F0502020204030204" pitchFamily="34" charset="0"/>
                <a:ea typeface="Calibri" panose="020F0502020204030204" pitchFamily="34" charset="0"/>
                <a:cs typeface="B Nazanin" panose="00000400000000000000" pitchFamily="2" charset="-78"/>
              </a:rPr>
              <a:t> کاهش سر و صدا و آلودگی صوتی محیط کار بویژه در صنایع پیش ساخته بتنی</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سازه های مختلفی با استفاده از بتن خود تراکم در دنیا اجرا شده اند که به نمونه هائی از آنها در سراسر دنیا اشاره می شود . قابل ذکر است که اجرای بعضی از این پروژه ها بدون استفاده از بتن خود تراکم امکان اجرا نداشته­اند.</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1000"/>
              </a:spcAft>
              <a:buClr>
                <a:srgbClr val="A5A5A5"/>
              </a:buClr>
            </a:pP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0938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331029" y="1010784"/>
            <a:ext cx="5337719" cy="5599022"/>
          </a:xfrm>
          <a:prstGeom prst="rect">
            <a:avLst/>
          </a:prstGeom>
          <a:noFill/>
          <a:ln>
            <a:noFill/>
          </a:ln>
        </p:spPr>
      </p:pic>
    </p:spTree>
    <p:extLst>
      <p:ext uri="{BB962C8B-B14F-4D97-AF65-F5344CB8AC3E}">
        <p14:creationId xmlns:p14="http://schemas.microsoft.com/office/powerpoint/2010/main" val="378093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3213464" y="822960"/>
            <a:ext cx="5681480" cy="5812971"/>
          </a:xfrm>
          <a:prstGeom prst="rect">
            <a:avLst/>
          </a:prstGeom>
          <a:noFill/>
          <a:ln>
            <a:noFill/>
          </a:ln>
        </p:spPr>
      </p:pic>
    </p:spTree>
    <p:extLst>
      <p:ext uri="{BB962C8B-B14F-4D97-AF65-F5344CB8AC3E}">
        <p14:creationId xmlns:p14="http://schemas.microsoft.com/office/powerpoint/2010/main" val="2920388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252652" y="969372"/>
            <a:ext cx="6040301" cy="5300799"/>
          </a:xfrm>
          <a:prstGeom prst="rect">
            <a:avLst/>
          </a:prstGeom>
          <a:noFill/>
          <a:ln>
            <a:noFill/>
          </a:ln>
        </p:spPr>
      </p:pic>
    </p:spTree>
    <p:extLst>
      <p:ext uri="{BB962C8B-B14F-4D97-AF65-F5344CB8AC3E}">
        <p14:creationId xmlns:p14="http://schemas.microsoft.com/office/powerpoint/2010/main" val="19404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795451" y="961072"/>
            <a:ext cx="6325598" cy="5687922"/>
          </a:xfrm>
          <a:prstGeom prst="rect">
            <a:avLst/>
          </a:prstGeom>
          <a:noFill/>
          <a:ln>
            <a:noFill/>
          </a:ln>
        </p:spPr>
      </p:pic>
    </p:spTree>
    <p:extLst>
      <p:ext uri="{BB962C8B-B14F-4D97-AF65-F5344CB8AC3E}">
        <p14:creationId xmlns:p14="http://schemas.microsoft.com/office/powerpoint/2010/main" val="345701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تنظیم طرح مخلوط</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886892" y="1095692"/>
            <a:ext cx="6286364" cy="5278983"/>
          </a:xfrm>
          <a:prstGeom prst="rect">
            <a:avLst/>
          </a:prstGeom>
          <a:noFill/>
          <a:ln>
            <a:noFill/>
          </a:ln>
        </p:spPr>
      </p:pic>
    </p:spTree>
    <p:extLst>
      <p:ext uri="{BB962C8B-B14F-4D97-AF65-F5344CB8AC3E}">
        <p14:creationId xmlns:p14="http://schemas.microsoft.com/office/powerpoint/2010/main" val="2264766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نمونه</a:t>
            </a:r>
            <a:r>
              <a:rPr lang="fa-IR" sz="3600" b="1" dirty="0">
                <a:latin typeface="Calibri" panose="020F0502020204030204" pitchFamily="34" charset="0"/>
                <a:ea typeface="Calibri" panose="020F0502020204030204" pitchFamily="34" charset="0"/>
                <a:cs typeface="B Nazanin" panose="00000400000000000000" pitchFamily="2" charset="-78"/>
              </a:rPr>
              <a:t> </a:t>
            </a:r>
            <a:r>
              <a:rPr lang="ar-SA" sz="3600" b="1" dirty="0">
                <a:latin typeface="Calibri" panose="020F0502020204030204" pitchFamily="34" charset="0"/>
                <a:ea typeface="Calibri" panose="020F0502020204030204" pitchFamily="34" charset="0"/>
                <a:cs typeface="B Nazanin" panose="00000400000000000000" pitchFamily="2" charset="-78"/>
              </a:rPr>
              <a:t>های کاربردی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descr="S"/>
          <p:cNvPicPr/>
          <p:nvPr/>
        </p:nvPicPr>
        <p:blipFill>
          <a:blip r:embed="rId2">
            <a:extLst>
              <a:ext uri="{28A0092B-C50C-407E-A947-70E740481C1C}">
                <a14:useLocalDpi xmlns:a14="http://schemas.microsoft.com/office/drawing/2010/main" val="0"/>
              </a:ext>
            </a:extLst>
          </a:blip>
          <a:srcRect/>
          <a:stretch>
            <a:fillRect/>
          </a:stretch>
        </p:blipFill>
        <p:spPr bwMode="auto">
          <a:xfrm>
            <a:off x="768304" y="2163535"/>
            <a:ext cx="5327696" cy="3348989"/>
          </a:xfrm>
          <a:prstGeom prst="rect">
            <a:avLst/>
          </a:prstGeom>
          <a:ln>
            <a:noFill/>
          </a:ln>
          <a:effectLst>
            <a:outerShdw blurRad="190500" algn="tl" rotWithShape="0">
              <a:srgbClr val="000000">
                <a:alpha val="70000"/>
              </a:srgbClr>
            </a:outerShdw>
          </a:effectLst>
        </p:spPr>
      </p:pic>
      <p:sp>
        <p:nvSpPr>
          <p:cNvPr id="11" name="Rectangle 10"/>
          <p:cNvSpPr/>
          <p:nvPr/>
        </p:nvSpPr>
        <p:spPr>
          <a:xfrm>
            <a:off x="879209" y="5603964"/>
            <a:ext cx="5105885" cy="473206"/>
          </a:xfrm>
          <a:prstGeom prst="rect">
            <a:avLst/>
          </a:prstGeom>
        </p:spPr>
        <p:txBody>
          <a:bodyPr wrap="none">
            <a:spAutoFit/>
          </a:bodyPr>
          <a:lstStyle/>
          <a:p>
            <a:pPr lvl="0" algn="justLow" rtl="1">
              <a:lnSpc>
                <a:spcPct val="150000"/>
              </a:lnSpc>
              <a:spcAft>
                <a:spcPts val="0"/>
              </a:spcAft>
            </a:pPr>
            <a:r>
              <a:rPr lang="fa-IR" b="1" dirty="0">
                <a:latin typeface="Arial" panose="020B0604020202020204" pitchFamily="34" charset="0"/>
                <a:ea typeface="Times New Roman" panose="02020603050405020304" pitchFamily="18" charset="0"/>
                <a:cs typeface="B Nazanin" panose="00000400000000000000" pitchFamily="2" charset="-78"/>
              </a:rPr>
              <a:t>بازار بزرگ  </a:t>
            </a:r>
            <a:r>
              <a:rPr lang="en-US" b="1" dirty="0">
                <a:latin typeface="Arial" panose="020B0604020202020204" pitchFamily="34" charset="0"/>
                <a:ea typeface="Times New Roman" panose="02020603050405020304" pitchFamily="18" charset="0"/>
                <a:cs typeface="B Nazanin" panose="00000400000000000000" pitchFamily="2" charset="-78"/>
              </a:rPr>
              <a:t>Midsummer Place</a:t>
            </a:r>
            <a:r>
              <a:rPr lang="fa-IR" b="1" dirty="0">
                <a:latin typeface="Arial" panose="020B0604020202020204" pitchFamily="34" charset="0"/>
                <a:ea typeface="Times New Roman" panose="02020603050405020304" pitchFamily="18" charset="0"/>
                <a:cs typeface="B Nazanin" panose="00000400000000000000" pitchFamily="2" charset="-78"/>
              </a:rPr>
              <a:t>  واقع در لندن </a:t>
            </a:r>
            <a:r>
              <a:rPr lang="fa-IR" b="1" dirty="0">
                <a:latin typeface="Calibri" panose="020F0502020204030204" pitchFamily="34" charset="0"/>
                <a:ea typeface="Times New Roman" panose="02020603050405020304" pitchFamily="18" charset="0"/>
                <a:cs typeface="Arial" panose="020B0604020202020204" pitchFamily="34" charset="0"/>
              </a:rPr>
              <a:t>–</a:t>
            </a:r>
            <a:r>
              <a:rPr lang="fa-IR" b="1" dirty="0">
                <a:latin typeface="Arial" panose="020B0604020202020204" pitchFamily="34" charset="0"/>
                <a:ea typeface="Times New Roman" panose="02020603050405020304" pitchFamily="18" charset="0"/>
                <a:cs typeface="B Nazanin" panose="00000400000000000000" pitchFamily="2" charset="-78"/>
              </a:rPr>
              <a:t> انگلستان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5965371" y="2942466"/>
            <a:ext cx="6096000" cy="1685077"/>
          </a:xfrm>
          <a:prstGeom prst="rect">
            <a:avLst/>
          </a:prstGeom>
        </p:spPr>
        <p:txBody>
          <a:bodyPr>
            <a:spAutoFit/>
          </a:bodyPr>
          <a:lstStyle/>
          <a:p>
            <a:pPr marL="342900" lvl="0" indent="-342900" algn="justLow" rtl="1">
              <a:lnSpc>
                <a:spcPct val="200000"/>
              </a:lnSpc>
              <a:spcAft>
                <a:spcPts val="0"/>
              </a:spcAft>
              <a:buFont typeface="Wingdings" panose="05000000000000000000" pitchFamily="2" charset="2"/>
              <a:buChar char=""/>
            </a:pPr>
            <a:r>
              <a:rPr lang="fa-IR" dirty="0">
                <a:latin typeface="Arial" panose="020B0604020202020204" pitchFamily="34" charset="0"/>
                <a:ea typeface="Times New Roman" panose="02020603050405020304" pitchFamily="18" charset="0"/>
                <a:cs typeface="B Nazanin" panose="00000400000000000000" pitchFamily="2" charset="-78"/>
              </a:rPr>
              <a:t>ستونهای بیضوی با میلگردهای خیلی تراکم به ارتفاع 8.5 </a:t>
            </a:r>
            <a:r>
              <a:rPr lang="fa-IR" dirty="0">
                <a:latin typeface="Calibri" panose="020F0502020204030204" pitchFamily="34" charset="0"/>
                <a:ea typeface="Times New Roman" panose="02020603050405020304" pitchFamily="18" charset="0"/>
                <a:cs typeface="Arial" panose="020B0604020202020204" pitchFamily="34" charset="0"/>
              </a:rPr>
              <a:t>–</a:t>
            </a:r>
            <a:r>
              <a:rPr lang="fa-IR" dirty="0">
                <a:latin typeface="Arial" panose="020B0604020202020204" pitchFamily="34" charset="0"/>
                <a:ea typeface="Times New Roman" panose="02020603050405020304" pitchFamily="18" charset="0"/>
                <a:cs typeface="B Nazanin" panose="00000400000000000000" pitchFamily="2" charset="-78"/>
              </a:rPr>
              <a:t> 10 متر</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200000"/>
              </a:lnSpc>
              <a:spcAft>
                <a:spcPts val="0"/>
              </a:spcAft>
              <a:buFont typeface="Wingdings" panose="05000000000000000000" pitchFamily="2" charset="2"/>
              <a:buChar char=""/>
            </a:pPr>
            <a:r>
              <a:rPr lang="fa-IR" dirty="0">
                <a:latin typeface="Arial" panose="020B0604020202020204" pitchFamily="34" charset="0"/>
                <a:ea typeface="Times New Roman" panose="02020603050405020304" pitchFamily="18" charset="0"/>
                <a:cs typeface="B Nazanin" panose="00000400000000000000" pitchFamily="2" charset="-78"/>
              </a:rPr>
              <a:t>صرفه جویی در مدت زمان ساخت = حدود 40 درصد در مقایسه با بتن معمولی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200000"/>
              </a:lnSpc>
              <a:spcAft>
                <a:spcPts val="0"/>
              </a:spcAft>
              <a:buFont typeface="Wingdings" panose="05000000000000000000" pitchFamily="2" charset="2"/>
              <a:buChar char=""/>
            </a:pPr>
            <a:r>
              <a:rPr lang="fa-IR" dirty="0">
                <a:latin typeface="Arial" panose="020B0604020202020204" pitchFamily="34" charset="0"/>
                <a:ea typeface="Times New Roman" panose="02020603050405020304" pitchFamily="18" charset="0"/>
                <a:cs typeface="B Nazanin" panose="00000400000000000000" pitchFamily="2" charset="-78"/>
              </a:rPr>
              <a:t>صرفه جویی در هزینه = حدود 10 درصد در مقایسه با بتن معمولی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5491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marL="22860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نمونه</a:t>
            </a:r>
            <a:r>
              <a:rPr lang="fa-IR" sz="3600" b="1" dirty="0">
                <a:latin typeface="Calibri" panose="020F0502020204030204" pitchFamily="34" charset="0"/>
                <a:ea typeface="Calibri" panose="020F0502020204030204" pitchFamily="34" charset="0"/>
                <a:cs typeface="B Nazanin" panose="00000400000000000000" pitchFamily="2" charset="-78"/>
              </a:rPr>
              <a:t> </a:t>
            </a:r>
            <a:r>
              <a:rPr lang="ar-SA" sz="3600" b="1" dirty="0">
                <a:latin typeface="Calibri" panose="020F0502020204030204" pitchFamily="34" charset="0"/>
                <a:ea typeface="Calibri" panose="020F0502020204030204" pitchFamily="34" charset="0"/>
                <a:cs typeface="B Nazanin" panose="00000400000000000000" pitchFamily="2" charset="-78"/>
              </a:rPr>
              <a:t>های کاربردی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0" name="Picture 19"/>
          <p:cNvPicPr>
            <a:picLocks noChangeAspect="1"/>
          </p:cNvPicPr>
          <p:nvPr/>
        </p:nvPicPr>
        <p:blipFill>
          <a:blip r:embed="rId2"/>
          <a:stretch>
            <a:fillRect/>
          </a:stretch>
        </p:blipFill>
        <p:spPr>
          <a:xfrm>
            <a:off x="1343977" y="1259478"/>
            <a:ext cx="5114925"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Rectangle 20"/>
          <p:cNvSpPr/>
          <p:nvPr/>
        </p:nvSpPr>
        <p:spPr>
          <a:xfrm>
            <a:off x="2163623" y="6106888"/>
            <a:ext cx="3475630" cy="388696"/>
          </a:xfrm>
          <a:prstGeom prst="rect">
            <a:avLst/>
          </a:prstGeom>
        </p:spPr>
        <p:txBody>
          <a:bodyPr wrap="none">
            <a:spAutoFit/>
          </a:bodyPr>
          <a:lstStyle/>
          <a:p>
            <a:pPr lvl="0" algn="just" rtl="1">
              <a:lnSpc>
                <a:spcPct val="107000"/>
              </a:lnSpc>
              <a:spcAft>
                <a:spcPts val="800"/>
              </a:spcAft>
            </a:pPr>
            <a:r>
              <a:rPr lang="ar-SA" b="1" dirty="0">
                <a:latin typeface="Arial" panose="020B0604020202020204" pitchFamily="34" charset="0"/>
                <a:ea typeface="Calibri" panose="020F0502020204030204" pitchFamily="34" charset="0"/>
                <a:cs typeface="B Nazanin" panose="00000400000000000000" pitchFamily="2" charset="-78"/>
              </a:rPr>
              <a:t>برج  </a:t>
            </a:r>
            <a:r>
              <a:rPr lang="en-US" b="1" dirty="0">
                <a:latin typeface="Arial" panose="020B0604020202020204" pitchFamily="34" charset="0"/>
                <a:ea typeface="Calibri" panose="020F0502020204030204" pitchFamily="34" charset="0"/>
                <a:cs typeface="B Nazanin" panose="00000400000000000000" pitchFamily="2" charset="-78"/>
              </a:rPr>
              <a:t>Landmark</a:t>
            </a:r>
            <a:r>
              <a:rPr lang="ar-SA" b="1" dirty="0">
                <a:latin typeface="Arial" panose="020B0604020202020204" pitchFamily="34" charset="0"/>
                <a:ea typeface="Calibri" panose="020F0502020204030204" pitchFamily="34" charset="0"/>
                <a:cs typeface="B Nazanin" panose="00000400000000000000" pitchFamily="2" charset="-78"/>
              </a:rPr>
              <a:t>  در شهر یوکوهاما ژاپن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2" name="Rectangle 21"/>
          <p:cNvSpPr/>
          <p:nvPr/>
        </p:nvSpPr>
        <p:spPr>
          <a:xfrm>
            <a:off x="5543006" y="2631753"/>
            <a:ext cx="6096000" cy="1751249"/>
          </a:xfrm>
          <a:prstGeom prst="rect">
            <a:avLst/>
          </a:prstGeom>
        </p:spPr>
        <p:txBody>
          <a:bodyPr>
            <a:spAutoFit/>
          </a:bodyPr>
          <a:lstStyle/>
          <a:p>
            <a:pPr algn="justLow" rtl="1">
              <a:lnSpc>
                <a:spcPct val="115000"/>
              </a:lnSpc>
              <a:spcAft>
                <a:spcPts val="1000"/>
              </a:spcAft>
            </a:pPr>
            <a:r>
              <a:rPr lang="ar-SA" dirty="0">
                <a:latin typeface="Arial" panose="020B0604020202020204" pitchFamily="34" charset="0"/>
                <a:ea typeface="Calibri" panose="020F0502020204030204" pitchFamily="34" charset="0"/>
                <a:cs typeface="B Nazanin" panose="00000400000000000000" pitchFamily="2" charset="-78"/>
              </a:rPr>
              <a:t>ستونهای 9 طبقه اول این برج با استفاده از بتن خود تراکم اجرا شده</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1000"/>
              </a:spcAft>
            </a:pPr>
            <a:r>
              <a:rPr lang="ar-SA" dirty="0">
                <a:latin typeface="Arial" panose="020B0604020202020204" pitchFamily="34" charset="0"/>
                <a:ea typeface="Calibri" panose="020F0502020204030204" pitchFamily="34" charset="0"/>
                <a:cs typeface="B Nazanin" panose="00000400000000000000" pitchFamily="2" charset="-78"/>
              </a:rPr>
              <a:t>      است  (با توجه به فشردگی میلگرد ها)</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1000"/>
              </a:spcAft>
            </a:pPr>
            <a:r>
              <a:rPr lang="ar-SA" dirty="0">
                <a:latin typeface="Arial" panose="020B0604020202020204" pitchFamily="34" charset="0"/>
                <a:ea typeface="Calibri" panose="020F0502020204030204" pitchFamily="34" charset="0"/>
                <a:cs typeface="B Nazanin" panose="00000400000000000000" pitchFamily="2" charset="-78"/>
              </a:rPr>
              <a:t>      تعداد ستونهای 9 طبقه = 66 ستون</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15000"/>
              </a:lnSpc>
              <a:spcAft>
                <a:spcPts val="1000"/>
              </a:spcAft>
            </a:pPr>
            <a:r>
              <a:rPr lang="ar-SA" dirty="0">
                <a:latin typeface="Arial" panose="020B0604020202020204" pitchFamily="34" charset="0"/>
                <a:ea typeface="Calibri" panose="020F0502020204030204" pitchFamily="34" charset="0"/>
                <a:cs typeface="B Nazanin" panose="00000400000000000000" pitchFamily="2" charset="-78"/>
              </a:rPr>
              <a:t>      مقدار بتن خود تراکم مصرفی = 885 متر مکعب</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1023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تشریح یک نمونه عملی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algn="just" rtl="1">
              <a:lnSpc>
                <a:spcPct val="200000"/>
              </a:lnSpc>
              <a:spcAft>
                <a:spcPts val="1000"/>
              </a:spcAft>
            </a:pPr>
            <a:r>
              <a:rPr lang="ar-SA" sz="2000" b="1" dirty="0">
                <a:latin typeface="Calibri" panose="020F0502020204030204" pitchFamily="34" charset="0"/>
                <a:ea typeface="Calibri" panose="020F0502020204030204" pitchFamily="34" charset="0"/>
                <a:cs typeface="B Nazanin" panose="00000400000000000000" pitchFamily="2" charset="-78"/>
              </a:rPr>
              <a:t>بزرگراه طبقاتی شهید صدر</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پروژه ساخت بزرگراه طبقاتی شهید صدر را می­توان یکی از مهمترین و بدیع­ترین پروژه­های شهری دانست. تأمین ظرفیت مازاد به واسطه انتقال بخشی از بار ترافیکی به طبقه فوقانی بزرگراه از طریق ساخت پلی بتنی به طول کلی مسیر 19 کیلومتر صورت می­پذیرد که به منظور ساخت این پل در حدود 283000 مترمکعب بتن استفاده گردید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pPr>
            <a:r>
              <a:rPr lang="ar-SA" sz="2000" dirty="0">
                <a:latin typeface="Calibri" panose="020F0502020204030204" pitchFamily="34" charset="0"/>
                <a:ea typeface="Calibri" panose="020F0502020204030204" pitchFamily="34" charset="0"/>
                <a:cs typeface="B Nazanin" panose="00000400000000000000" pitchFamily="2" charset="-78"/>
              </a:rPr>
              <a:t>طراحی سازه این پل به گونه­ای برنامه­ریزی شده بود تا ساخت شمع­ها، فونداسیون­ها و ستون­ها در مسیر احداث پروژه و با استفاده از بتن معمولی و به صورت درجا انجام پذیرد و قطعات سرستون و عرشه بصورت اجزای بتنی پیش ساخته و در کارخانه هایی خارج از محور طرح ساخته شوند. بر این اساس و به منظور تسریع در روند ساخت قطعات، افزایش سطح کیفی و دوام، حصول نتایج مطلوب در پارامترهای مقاومتی و سازه­ای و نهایتاً به جهت تامین تراکم متناسب با وجود فشردگی بیش از حد میلگردها، استفاده از بتن خودتراکم در فرآیند تولید در دستور کار قرار گرفت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solidFill>
                <a:srgbClr val="A5A5A5">
                  <a:lumMod val="50000"/>
                </a:srgbClr>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733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تشریح یک نمونه عملی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بتن خود تراکم نیز همانند دیگر انواع بتن، مزایا، معایب و چالش­های اجرایی خاص خود را دارد. چالش­هایی نظیر نوع فیلرمصرفی در طرح، نوع افزودنی، چگونگی کنترل جریان پخش شدگی بتن و افت آن در بازه های زمانی مختلف و ... و مزایایی از قبیل پمپ پذیری آسان، عدم نیاز به ویبره، شکل پذیری بسیار خوب و پرکنندگی قالب علی رغم تراکم آرماتورها و ... از طرفی تأمین این نوع بتن طراحی ویژه ای را در مجموعه تجهیزات و ماشین آلات مختص به تولید مطالبه می­نمود. در این مقاله سعی شده است تا ضمن معرفی مشخصه­های بتن خودتراکم مورد استفاده در قطعات پیش ساخته بتنی پروژه شهید صدر، در خصوص روش­های کنترل کیفی در زمینه­های مصالح مصرفی، بتن تازه و بتن سخت شده شامل مقاومت فشاری و دوام توضیحاتی ارایه شود و در نهایت با تشریح نتایج بدست آمده از این آزمایش­ها، انحراف معیار کارگاهی برای حدود 100.000 مترمکعب بتن خودتراکم تجزیه و تحلیل گردد.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0752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چکیده</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در کل می توان گفت هدف نهایی از بررسی مواد در مقیاس نانو، یافتن طبقه جدیدی از مصالح ساختمانی با عملکرد بالا می باشد که آنها را می توان به عنوان مصالحی با عملکرد بالا و چند منظوره تلقی نمود. منظور از عملکرد چند منظوره، ظهور خواصی جدید و متفاوت نسبت به خواص مواد معمولی می باشد به گونه ای که مصالح بتوانند کاربردهای گوناگونی را ارائه نمایند.</a:t>
            </a:r>
          </a:p>
        </p:txBody>
      </p:sp>
    </p:spTree>
    <p:extLst>
      <p:ext uri="{BB962C8B-B14F-4D97-AF65-F5344CB8AC3E}">
        <p14:creationId xmlns:p14="http://schemas.microsoft.com/office/powerpoint/2010/main" val="260493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تشریح یک نمونه عملی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به منظور ساخت پل بزرگراه طبقاتی شهید صدر، سازه­ای بتنی و سگمنتال طراحی گردید. این سازه بتنی مبتنی بر تعداد زیادی از قطعات بتنی پیش­ساخته می­باشد که می­بایست در کمترین زمان و با بهترین کیفیت تولید شوند. از طرفی بدلیل استقرار این پل در یك فضای پرتردد شهری، زیبایی ظاهری قطعات نیز دارای اهمیت بود و همچنین طراحی سازه­ای، مقاومت مشخصه بتن مصرفی را در سطح بالایی مطالبه می­نمود. در نهایت دوام و کیفیت قطعات نیز با حساسیت مورد توجه طراحان و سازندگان قرار گرفت. در چنین شرایطی استفاده از دو گزینه اجتناب ناپذیر می­نمود: بتن خودتراکم و بتن توانمند</a:t>
            </a:r>
            <a:r>
              <a:rPr lang="en-US" sz="2000" dirty="0">
                <a:latin typeface="Calibri" panose="020F0502020204030204" pitchFamily="34" charset="0"/>
                <a:ea typeface="Calibri" panose="020F0502020204030204" pitchFamily="34" charset="0"/>
                <a:cs typeface="B Nazanin" panose="00000400000000000000" pitchFamily="2" charset="-78"/>
              </a:rPr>
              <a:t>.</a:t>
            </a:r>
            <a:r>
              <a:rPr lang="en-US" sz="2000" dirty="0">
                <a:latin typeface="B Nazanin" panose="00000400000000000000" pitchFamily="2" charset="-78"/>
                <a:ea typeface="Calibri" panose="020F0502020204030204" pitchFamily="34" charset="0"/>
                <a:cs typeface="Arial" panose="020B060402020202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7774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تشریح یک نمونه عملی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algn="just" rtl="1">
              <a:lnSpc>
                <a:spcPct val="200000"/>
              </a:lnSpc>
              <a:spcAft>
                <a:spcPts val="1000"/>
              </a:spcAft>
            </a:pPr>
            <a:r>
              <a:rPr lang="ar-SA" sz="2000">
                <a:latin typeface="Calibri" panose="020F0502020204030204" pitchFamily="34" charset="0"/>
                <a:ea typeface="Calibri" panose="020F0502020204030204" pitchFamily="34" charset="0"/>
                <a:cs typeface="B Nazanin" panose="00000400000000000000" pitchFamily="2" charset="-78"/>
              </a:rPr>
              <a:t>بر اساس نظر مشاورین پروژه استفاده از بتن خودتراکم در سطح وسیع به دلیل مشکلات متعدد از قبیل : کمبود نیروی متخصص، تحمیل فشار به قالبهای قطعات تولیدی و امکان خروج بتن از آنها، تامین افزودنی مناسب برای کسب روانی لازم، چگونگی انتخاب واستفاده از فیلر و یا ماده لزجت دهنده، تأمین لزجت مناسب باکاهش عیار سیمان، مشکل تولید این نوع بتن در بچینگ و حساسیت بالای دانه بندی  مصالح سنگی و ... </a:t>
            </a:r>
            <a:r>
              <a:rPr lang="ar-SA" sz="2000" dirty="0">
                <a:latin typeface="Calibri" panose="020F0502020204030204" pitchFamily="34" charset="0"/>
                <a:ea typeface="Calibri" panose="020F0502020204030204" pitchFamily="34" charset="0"/>
                <a:cs typeface="B Nazanin" panose="00000400000000000000" pitchFamily="2" charset="-78"/>
              </a:rPr>
              <a:t>مسائلی بود که ذهن مشاورین را به جای استفاده از این بتن به بتن توانمند ترغیب می نمود. در نهایت ضمن آموزش نیروهای متخصص، مطالعه گسترده در زمینه مصالح مصرفی، طرح های اختلاط، انجام آزمایش های متعدد و تامین تجهیزات مناسب استفاده از بتن خودتراکم علیرغم تمام معضلات و چالشها تولید، در قطعاتی بصورت آزمایشی مورد استفاده قرار گرفت و نتیجه به قدری مطلوب بود که راه را برای تولید انبوه این محصول هموار ساخت.</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0070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روش های کنترل کیفیت بتن خودتراکم</a:t>
            </a:r>
            <a:r>
              <a:rPr lang="en-US" sz="3600" b="1" dirty="0">
                <a:latin typeface="Calibri" panose="020F0502020204030204" pitchFamily="34" charset="0"/>
                <a:ea typeface="Calibri" panose="020F0502020204030204" pitchFamily="34" charset="0"/>
                <a:cs typeface="B Nazanin" panose="00000400000000000000" pitchFamily="2" charset="-78"/>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lvl="0" algn="just" rtl="1">
              <a:lnSpc>
                <a:spcPct val="200000"/>
              </a:lnSpc>
              <a:spcAft>
                <a:spcPts val="800"/>
              </a:spcAft>
            </a:pPr>
            <a:r>
              <a:rPr lang="ar-SA" sz="2000" b="1" dirty="0">
                <a:latin typeface="Calibri" panose="020F0502020204030204" pitchFamily="34" charset="0"/>
                <a:ea typeface="Calibri" panose="020F0502020204030204" pitchFamily="34" charset="0"/>
                <a:cs typeface="B Nazanin" panose="00000400000000000000" pitchFamily="2" charset="-78"/>
              </a:rPr>
              <a:t>کنترل حین ساخت بتن</a:t>
            </a:r>
            <a:endParaRPr lang="fa-IR" sz="2000" b="1" dirty="0">
              <a:latin typeface="Calibri" panose="020F0502020204030204" pitchFamily="34" charset="0"/>
              <a:ea typeface="Calibri" panose="020F0502020204030204" pitchFamily="34" charset="0"/>
              <a:cs typeface="B Nazanin" panose="00000400000000000000" pitchFamily="2" charset="-78"/>
            </a:endParaRPr>
          </a:p>
          <a:p>
            <a:pPr algn="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برای کنترل طرح اختلاط مصوب در بچینگ لازم است بچینگ به صورت دوره­ای کالیبره گردد تا از خطا در توزین مصالح جلوگیری به عمل آید</a:t>
            </a:r>
            <a:r>
              <a:rPr lang="en-US" sz="2000" dirty="0">
                <a:latin typeface="Calibri" panose="020F0502020204030204" pitchFamily="34" charset="0"/>
                <a:ea typeface="Calibri" panose="020F0502020204030204" pitchFamily="34" charset="0"/>
                <a:cs typeface="B Nazanin" panose="00000400000000000000" pitchFamily="2" charset="-78"/>
              </a:rPr>
              <a:t>.</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B Nazanin" panose="00000400000000000000" pitchFamily="2" charset="-78"/>
                <a:ea typeface="Calibri" panose="020F0502020204030204" pitchFamily="34" charset="0"/>
                <a:cs typeface="Arial" panose="020B0604020202020204" pitchFamily="34" charset="0"/>
              </a:rPr>
              <a:t>همچنین</a:t>
            </a:r>
            <a:r>
              <a:rPr lang="ar-SA" sz="2000" dirty="0">
                <a:latin typeface="Calibri" panose="020F0502020204030204" pitchFamily="34" charset="0"/>
                <a:ea typeface="Calibri" panose="020F0502020204030204" pitchFamily="34" charset="0"/>
                <a:cs typeface="B Nazanin" panose="00000400000000000000" pitchFamily="2" charset="-78"/>
              </a:rPr>
              <a:t> کنترل دائم بتن تولیدی در بچینگ توسط کارشناسان امر می تواند گام مهمی در کنترل صحیح طرح اختلاط مصوب باشد</a:t>
            </a:r>
            <a:r>
              <a:rPr lang="en-US" sz="2000" dirty="0">
                <a:latin typeface="Calibri" panose="020F0502020204030204" pitchFamily="34" charset="0"/>
                <a:ea typeface="Calibri" panose="020F0502020204030204" pitchFamily="34" charset="0"/>
                <a:cs typeface="B Nazanin" panose="00000400000000000000" pitchFamily="2" charset="-78"/>
              </a:rPr>
              <a:t>.</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B Nazanin" panose="00000400000000000000" pitchFamily="2" charset="-78"/>
                <a:ea typeface="Calibri" panose="020F0502020204030204" pitchFamily="34" charset="0"/>
                <a:cs typeface="Arial" panose="020B0604020202020204" pitchFamily="34" charset="0"/>
              </a:rPr>
              <a:t>بدین</a:t>
            </a:r>
            <a:r>
              <a:rPr lang="ar-SA" sz="2000" dirty="0">
                <a:latin typeface="Calibri" panose="020F0502020204030204" pitchFamily="34" charset="0"/>
                <a:ea typeface="Calibri" panose="020F0502020204030204" pitchFamily="34" charset="0"/>
                <a:cs typeface="B Nazanin" panose="00000400000000000000" pitchFamily="2" charset="-78"/>
              </a:rPr>
              <a:t> منظور تغییرات احتمالی در طرح اختلاط با توجه به رطوبت موجود سنگدانه­ها بصورت روزانه و در هر شیفت توسط کارشناسان واحد بتن انجام و طرح اختلاط پس از اصلاح رطوبت به صورت مکتوب به اپراتور بچینگ تحویل داده می­شود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99499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روش های کنترل کیفیت بتن خودتراکم</a:t>
            </a:r>
            <a:r>
              <a:rPr lang="en-US" sz="3600" b="1" dirty="0">
                <a:latin typeface="Calibri" panose="020F0502020204030204" pitchFamily="34" charset="0"/>
                <a:ea typeface="Calibri" panose="020F0502020204030204" pitchFamily="34" charset="0"/>
                <a:cs typeface="B Nazanin" panose="00000400000000000000" pitchFamily="2" charset="-78"/>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731520" y="822960"/>
            <a:ext cx="11077303" cy="5512525"/>
          </a:xfrm>
        </p:spPr>
        <p:txBody>
          <a:bodyPr>
            <a:noAutofit/>
          </a:bodyPr>
          <a:lstStyle/>
          <a:p>
            <a:pPr lvl="0" algn="r" rtl="1">
              <a:lnSpc>
                <a:spcPct val="200000"/>
              </a:lnSpc>
              <a:spcAft>
                <a:spcPts val="800"/>
              </a:spcAft>
            </a:pPr>
            <a:r>
              <a:rPr lang="ar-SA" sz="2000" b="1" dirty="0">
                <a:latin typeface="Calibri" panose="020F0502020204030204" pitchFamily="34" charset="0"/>
                <a:ea typeface="Calibri" panose="020F0502020204030204" pitchFamily="34" charset="0"/>
                <a:cs typeface="B Nazanin" panose="00000400000000000000" pitchFamily="2" charset="-78"/>
              </a:rPr>
              <a:t>کنترل خواص بتن تازه تولیدی</a:t>
            </a:r>
            <a:r>
              <a:rPr lang="en-US" sz="2000" b="1" dirty="0">
                <a:latin typeface="Calibri" panose="020F0502020204030204" pitchFamily="34" charset="0"/>
                <a:ea typeface="Calibri" panose="020F0502020204030204" pitchFamily="34" charset="0"/>
                <a:cs typeface="B Nazanin" panose="00000400000000000000" pitchFamily="2"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با توجه به چك لیست مورد استفاده در پروژه تمامی تراک میکسرهای حامل بتن خودتراکم دقایقی پس از تولید به قسمت آزمایشگاه وارد شده و آزمایش جریان پخش شدگی ( اسلامپ فلو )، ثبت</a:t>
            </a:r>
            <a:r>
              <a:rPr lang="en-US" sz="2000" dirty="0">
                <a:latin typeface="Calibri" panose="020F0502020204030204" pitchFamily="34" charset="0"/>
                <a:ea typeface="Calibri" panose="020F0502020204030204" pitchFamily="34" charset="0"/>
                <a:cs typeface="B Nazanin" panose="00000400000000000000" pitchFamily="2" charset="-78"/>
              </a:rPr>
              <a:t> T50 </a:t>
            </a:r>
            <a:r>
              <a:rPr lang="ar-SA" sz="2000" dirty="0">
                <a:latin typeface="Calibri" panose="020F0502020204030204" pitchFamily="34" charset="0"/>
                <a:ea typeface="Calibri" panose="020F0502020204030204" pitchFamily="34" charset="0"/>
                <a:cs typeface="B Nazanin" panose="00000400000000000000" pitchFamily="2" charset="-78"/>
              </a:rPr>
              <a:t>و دمای بتن انجام می­پذیرد. درصورت نیاز نسبت به اصلاح آن اقدام شده و بتن پس از اصلاح، دوباره مورد آزمایش قرار می گیرد و مشخصات مجدداً ثبت می­گردد. در صورت تطابق با محدوده مجاز تعریف شده در چك لیست ها، بتن برای استفاده در قالب ها ارسال می گردد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fa-IR"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14080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just" rtl="1">
              <a:lnSpc>
                <a:spcPct val="20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روش های کنترل کیفیت بتن خودتراکم</a:t>
            </a:r>
            <a:r>
              <a:rPr lang="en-US" sz="3600" b="1" dirty="0">
                <a:latin typeface="Calibri" panose="020F0502020204030204" pitchFamily="34" charset="0"/>
                <a:ea typeface="Calibri" panose="020F0502020204030204" pitchFamily="34" charset="0"/>
                <a:cs typeface="B Nazanin" panose="00000400000000000000" pitchFamily="2" charset="-78"/>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1489166" y="822960"/>
            <a:ext cx="10319657" cy="5512525"/>
          </a:xfrm>
        </p:spPr>
        <p:txBody>
          <a:bodyPr>
            <a:no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به صورت تصادفی و در صورت مشاهده تغییری در شکل ظاهری بتن­های تولیدی دیگر آزمایش­های مرسوم بتن خودتراکم از جمله آزمایش های </a:t>
            </a:r>
            <a:r>
              <a:rPr lang="en-US" sz="2000" dirty="0">
                <a:latin typeface="Times New Roman" panose="02020603050405020304" pitchFamily="18" charset="0"/>
                <a:ea typeface="Calibri" panose="020F0502020204030204" pitchFamily="34" charset="0"/>
                <a:cs typeface="Arial" panose="020B0604020202020204" pitchFamily="34" charset="0"/>
              </a:rPr>
              <a:t>V</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FUNNEL</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L</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BOX</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U</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BOX</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و درصد هوای بتن نیز انجام می­شود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محدوده مجاز برای پذیرش بتن خودتراکم با توجه به نوع کاربرد آن در این کارخانه به شرح ذیل میباشد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جریان پخش شدگی : 67 تا 70 سانتی متر ،</a:t>
            </a:r>
            <a:r>
              <a:rPr lang="en-US" sz="2000" dirty="0">
                <a:latin typeface="Calibri" panose="020F0502020204030204" pitchFamily="34" charset="0"/>
                <a:ea typeface="Calibri" panose="020F0502020204030204" pitchFamily="34" charset="0"/>
                <a:cs typeface="B Nazanin" panose="00000400000000000000" pitchFamily="2" charset="-78"/>
              </a:rPr>
              <a:t>: T50  </a:t>
            </a:r>
            <a:r>
              <a:rPr lang="ar-SA" sz="2000" dirty="0">
                <a:latin typeface="Calibri" panose="020F0502020204030204" pitchFamily="34" charset="0"/>
                <a:ea typeface="Calibri" panose="020F0502020204030204" pitchFamily="34" charset="0"/>
                <a:cs typeface="B Nazanin" panose="00000400000000000000" pitchFamily="2" charset="-78"/>
              </a:rPr>
              <a:t>2 تا 3 ثانیه ، </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V</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FUNNEL</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6 تا 10 ثانیه ، </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U</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BOX</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0 تا 3 سانتی متر و همچنین</a:t>
            </a:r>
            <a:r>
              <a:rPr lang="en-US" sz="2000" dirty="0">
                <a:latin typeface="Calibri" panose="020F0502020204030204" pitchFamily="34" charset="0"/>
                <a:ea typeface="Calibri" panose="020F0502020204030204" pitchFamily="34" charset="0"/>
                <a:cs typeface="B Nazanin" panose="00000400000000000000" pitchFamily="2" charset="-78"/>
              </a:rPr>
              <a:t> :</a:t>
            </a:r>
            <a:endParaRPr lang="en-US" sz="2000" dirty="0">
              <a:latin typeface="Calibri" panose="020F0502020204030204" pitchFamily="34" charset="0"/>
              <a:ea typeface="Calibri" panose="020F0502020204030204" pitchFamily="34" charset="0"/>
              <a:cs typeface="Arial" panose="020B0604020202020204" pitchFamily="34" charset="0"/>
            </a:endParaRPr>
          </a:p>
          <a:p>
            <a:pPr algn="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Calibri" panose="020F0502020204030204" pitchFamily="34" charset="0"/>
                <a:ea typeface="Calibri" panose="020F0502020204030204" pitchFamily="34" charset="0"/>
                <a:cs typeface="B Nazanin" panose="00000400000000000000" pitchFamily="2" charset="-78"/>
              </a:rPr>
              <a:t>L </a:t>
            </a:r>
            <a:r>
              <a:rPr lang="en-US" sz="2000" dirty="0">
                <a:latin typeface="Times New Roman" panose="02020603050405020304" pitchFamily="18" charset="0"/>
                <a:ea typeface="Calibri" panose="020F0502020204030204" pitchFamily="34" charset="0"/>
                <a:cs typeface="Arial" panose="020B0604020202020204" pitchFamily="34" charset="0"/>
              </a:rPr>
              <a:t>BOX</a:t>
            </a:r>
            <a:r>
              <a:rPr lang="en-US" sz="2000" dirty="0">
                <a:latin typeface="Calibri" panose="020F0502020204030204" pitchFamily="34" charset="0"/>
                <a:ea typeface="Calibri" panose="020F0502020204030204" pitchFamily="34" charset="0"/>
                <a:cs typeface="B Nazanin" panose="00000400000000000000" pitchFamily="2" charset="-78"/>
              </a:rPr>
              <a:t> : </a:t>
            </a:r>
            <a:r>
              <a:rPr lang="en-US" sz="2000" dirty="0">
                <a:latin typeface="Times New Roman" panose="02020603050405020304" pitchFamily="18" charset="0"/>
                <a:ea typeface="Calibri" panose="020F0502020204030204" pitchFamily="34" charset="0"/>
                <a:cs typeface="Arial" panose="020B0604020202020204" pitchFamily="34" charset="0"/>
              </a:rPr>
              <a:t>H2-H1=0</a:t>
            </a:r>
            <a:r>
              <a:rPr lang="ar-SA" sz="2000" dirty="0">
                <a:latin typeface="Calibri" panose="020F0502020204030204" pitchFamily="34" charset="0"/>
                <a:ea typeface="Calibri" panose="020F0502020204030204" pitchFamily="34" charset="0"/>
                <a:cs typeface="Times New Roman" panose="02020603050405020304" pitchFamily="18" charset="0"/>
              </a:rPr>
              <a:t>در</a:t>
            </a:r>
            <a:r>
              <a:rPr lang="ar-SA" sz="2000" dirty="0">
                <a:latin typeface="Calibri" panose="020F0502020204030204" pitchFamily="34" charset="0"/>
                <a:ea typeface="Calibri" panose="020F0502020204030204" pitchFamily="34" charset="0"/>
                <a:cs typeface="B Nazanin" panose="00000400000000000000" pitchFamily="2" charset="-78"/>
              </a:rPr>
              <a:t> نظر گرفته شد. ضمنا کنترل چشمی بتن خودتراکم نیز دارای اهمیت می­باشد که با در اختیار داشتن پرسنل مجرب و با سابقه کمك شایانی به موضوع کنترل کیفیت بتن تازه می­گردد.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0105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1489166" y="822960"/>
            <a:ext cx="10319657" cy="5512525"/>
          </a:xfrm>
        </p:spPr>
        <p:txBody>
          <a:bodyPr>
            <a:noAutofit/>
          </a:bodyPr>
          <a:lstStyle/>
          <a:p>
            <a:pPr lvl="0" algn="r" rtl="1">
              <a:lnSpc>
                <a:spcPct val="200000"/>
              </a:lnSpc>
              <a:spcAft>
                <a:spcPts val="800"/>
              </a:spcAft>
            </a:pPr>
            <a:r>
              <a:rPr lang="ar-SA" sz="20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جهت کنترل مقاومت فشاری بتن تولید شده از هر تراک میکسر پس از تایید خواص بتن تازه در محل آزمایشگاه 6 آزمونه مکعبی 10*10*10 گرفته شده و درسنین 90،28،7،3،1 روزه ارزیابی می­گردد. به دلیل اهمیت مقاومت اولیه بتن در کارخانه های تولید قطعات پیش ساخته آزمونه­هایی با سن یك روزه مورد آزمایش قرار گرفت تا یك دید سریع و اولیه در مورد بتن­ها در اختیار باشد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همچنین برای کنترل هر چه بیشتر بتن­های تولیدی از نظر مقاومت فشاری سن 3 روزه ملاک خوبی برای اشراف به وضعیت مقاومتی بتن می­باشد. در صورت بروز هر مشکلی در فرایند تولید حداکثر ظرف 3 روز می توان مطلع شد و در کوتاهترین زمان موضوع را بررسی کرد.</a:t>
            </a:r>
            <a:endParaRPr lang="en-US" sz="1600" dirty="0">
              <a:latin typeface="Calibri" panose="020F0502020204030204" pitchFamily="34" charset="0"/>
              <a:ea typeface="Calibri" panose="020F0502020204030204" pitchFamily="34" charset="0"/>
              <a:cs typeface="Arial" panose="020B0604020202020204" pitchFamily="34" charset="0"/>
            </a:endParaRPr>
          </a:p>
          <a:p>
            <a:pPr algn="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سنین 90،28،7 روز نیز به عنوان روال کارگاهی است که با توجه به اهمیت سن 28 روز ، دو آزمونه مورد ارزیابی قرار گرفت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149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1489166" y="822960"/>
            <a:ext cx="10319657" cy="5512525"/>
          </a:xfrm>
        </p:spPr>
        <p:txBody>
          <a:bodyPr>
            <a:noAutofit/>
          </a:bodyPr>
          <a:lstStyle/>
          <a:p>
            <a:pPr algn="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در جدول زیر نتایج مقاومت فشاری در سنین مختلف قابل مشاهده می­باشد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endParaRPr lang="en-US" sz="20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stretch>
            <a:fillRect/>
          </a:stretch>
        </p:blipFill>
        <p:spPr>
          <a:xfrm>
            <a:off x="2896417" y="1943100"/>
            <a:ext cx="6352086" cy="38437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54038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Subtitle 2"/>
          <p:cNvSpPr>
            <a:spLocks noGrp="1"/>
          </p:cNvSpPr>
          <p:nvPr>
            <p:ph type="subTitle" idx="1"/>
          </p:nvPr>
        </p:nvSpPr>
        <p:spPr>
          <a:xfrm>
            <a:off x="1489166" y="718457"/>
            <a:ext cx="10319657" cy="5512525"/>
          </a:xfrm>
        </p:spPr>
        <p:txBody>
          <a:bodyPr>
            <a:noAutofit/>
          </a:bodyPr>
          <a:lstStyle/>
          <a:p>
            <a:pPr algn="r" rtl="1">
              <a:lnSpc>
                <a:spcPct val="200000"/>
              </a:lnSpc>
              <a:spcAft>
                <a:spcPts val="1000"/>
              </a:spcAft>
            </a:pPr>
            <a:r>
              <a:rPr lang="ar-SA" sz="2000" b="1" dirty="0">
                <a:latin typeface="Calibri" panose="020F0502020204030204" pitchFamily="34" charset="0"/>
                <a:ea typeface="Calibri" panose="020F0502020204030204" pitchFamily="34" charset="0"/>
                <a:cs typeface="B Nazanin" panose="00000400000000000000" pitchFamily="2" charset="-78"/>
              </a:rPr>
              <a:t>کنترل</a:t>
            </a:r>
            <a:r>
              <a:rPr lang="ar-SA" sz="2000" b="1" dirty="0">
                <a:ea typeface="Calibri" panose="020F0502020204030204" pitchFamily="34" charset="0"/>
                <a:cs typeface="Calibri" panose="020F0502020204030204" pitchFamily="34" charset="0"/>
              </a:rPr>
              <a:t> </a:t>
            </a:r>
            <a:r>
              <a:rPr lang="ar-SA" sz="2000" b="1" dirty="0">
                <a:latin typeface="Calibri" panose="020F0502020204030204" pitchFamily="34" charset="0"/>
                <a:ea typeface="Calibri" panose="020F0502020204030204" pitchFamily="34" charset="0"/>
                <a:cs typeface="B Nazanin" panose="00000400000000000000" pitchFamily="2" charset="-78"/>
              </a:rPr>
              <a:t>دوام</a:t>
            </a:r>
            <a:r>
              <a:rPr lang="ar-SA" sz="2000" b="1" dirty="0">
                <a:ea typeface="Calibri" panose="020F0502020204030204" pitchFamily="34" charset="0"/>
                <a:cs typeface="Calibri" panose="020F0502020204030204" pitchFamily="34" charset="0"/>
              </a:rPr>
              <a:t> </a:t>
            </a:r>
            <a:r>
              <a:rPr lang="ar-SA" sz="2000" b="1" dirty="0">
                <a:latin typeface="Calibri" panose="020F0502020204030204" pitchFamily="34" charset="0"/>
                <a:ea typeface="Calibri" panose="020F0502020204030204" pitchFamily="34" charset="0"/>
                <a:cs typeface="B Nazanin" panose="00000400000000000000" pitchFamily="2" charset="-78"/>
              </a:rPr>
              <a:t>بتن</a:t>
            </a:r>
            <a:r>
              <a:rPr lang="ar-SA" sz="2000" b="1" dirty="0">
                <a:ea typeface="Calibri" panose="020F0502020204030204" pitchFamily="34" charset="0"/>
                <a:cs typeface="Calibri" panose="020F0502020204030204" pitchFamily="34" charset="0"/>
              </a:rPr>
              <a:t> </a:t>
            </a:r>
            <a:r>
              <a:rPr lang="ar-SA" sz="2000" b="1" dirty="0">
                <a:latin typeface="Calibri" panose="020F0502020204030204" pitchFamily="34" charset="0"/>
                <a:ea typeface="Calibri" panose="020F0502020204030204" pitchFamily="34" charset="0"/>
                <a:cs typeface="B Nazanin" panose="00000400000000000000" pitchFamily="2" charset="-78"/>
              </a:rPr>
              <a:t>خودتراکم</a:t>
            </a:r>
            <a:endParaRPr lang="fa-IR" sz="2000" b="1" dirty="0">
              <a:latin typeface="Calibri" panose="020F0502020204030204" pitchFamily="34" charset="0"/>
              <a:ea typeface="Calibri" panose="020F0502020204030204" pitchFamily="34" charset="0"/>
              <a:cs typeface="B Nazanin" panose="00000400000000000000" pitchFamily="2" charset="-78"/>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در این پروژه شهری برای اولین بار به طور گسترده موضوع بررسی و کنترل دوام در بتن</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های تولیدی در دستور کار قرار گرفت. با توجه به اهمیت این موضوع در تولید ماهانه بتن چندین بار به طور تصادفی از بتن اجرایی کارگاه آزمونه</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های دوامی مختلفی اخذ و مورد ارزیابی قرار گرفته است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با در اختیار داشتن دو دستگاه شبیه ساز محیطی هوشمند در آزمایشگاه کارخانه، محیط های دمایی و رطوبتی مختلفی از جمله فصول گرم و سرد و چرخه</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های عمل</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آوری با بخار بر روی نمونه</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های اجرایی اعمال و تاثیر آن نیز بر دوام بتن مورد بررسی و ارزیابی قرار گرفت. این دستگاه قابلیت کنترل دما از منهای </a:t>
            </a:r>
            <a:r>
              <a:rPr lang="fa-IR" sz="2000" dirty="0">
                <a:latin typeface="Calibri" panose="020F0502020204030204" pitchFamily="34" charset="0"/>
                <a:ea typeface="Calibri" panose="020F0502020204030204" pitchFamily="34" charset="0"/>
                <a:cs typeface="B Nazanin" panose="00000400000000000000" pitchFamily="2" charset="-78"/>
              </a:rPr>
              <a:t>20 </a:t>
            </a:r>
            <a:r>
              <a:rPr lang="ar-SA" sz="2000" dirty="0">
                <a:latin typeface="Calibri" panose="020F0502020204030204" pitchFamily="34" charset="0"/>
                <a:ea typeface="Calibri" panose="020F0502020204030204" pitchFamily="34" charset="0"/>
                <a:cs typeface="B Nazanin" panose="00000400000000000000" pitchFamily="2" charset="-78"/>
              </a:rPr>
              <a:t>درجه تا مثبت 120 درجه و همچنین کنترل رطوبت از 30 الی 100 درصد را دارد. به کمك این دستگاه بطور خودکار چرخه های ذوب و یخ بندان متوالی بتن قابل اجراست که در این پروژه خوردگی سطحی بتن در طی 50 چرخه و بر اساس استاندارد </a:t>
            </a:r>
            <a:r>
              <a:rPr lang="en-US" sz="2000" dirty="0">
                <a:latin typeface="Calibri" panose="020F0502020204030204" pitchFamily="34" charset="0"/>
                <a:ea typeface="Calibri" panose="020F0502020204030204" pitchFamily="34" charset="0"/>
                <a:cs typeface="B Nazanin" panose="00000400000000000000" pitchFamily="2" charset="-78"/>
              </a:rPr>
              <a:t>ASTM C 672</a:t>
            </a:r>
            <a:r>
              <a:rPr lang="fa-IR"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B Nazanin" panose="00000400000000000000" pitchFamily="2" charset="-78"/>
                <a:ea typeface="Calibri" panose="020F0502020204030204" pitchFamily="34" charset="0"/>
                <a:cs typeface="B Nazanin" panose="00000400000000000000" pitchFamily="2" charset="-78"/>
              </a:rPr>
              <a:t>برای انواع بتن­ها مورد ارزیابی قرار گرفت.</a:t>
            </a:r>
            <a:endParaRPr lang="en-US" sz="1600" dirty="0">
              <a:latin typeface="Calibri" panose="020F0502020204030204" pitchFamily="34" charset="0"/>
              <a:ea typeface="Calibri" panose="020F0502020204030204" pitchFamily="34" charset="0"/>
              <a:cs typeface="B Nazanin" panose="00000400000000000000" pitchFamily="2" charset="-78"/>
            </a:endParaRPr>
          </a:p>
          <a:p>
            <a:pPr algn="r" rtl="1">
              <a:lnSpc>
                <a:spcPct val="200000"/>
              </a:lnSpc>
              <a:spcAft>
                <a:spcPts val="1000"/>
              </a:spcAft>
            </a:pPr>
            <a:endParaRPr lang="en-US" sz="20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200000"/>
              </a:lnSpc>
              <a:spcAft>
                <a:spcPts val="800"/>
              </a:spcAft>
            </a:pP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3986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p:nvPr/>
        </p:nvPicPr>
        <p:blipFill>
          <a:blip r:embed="rId2"/>
          <a:stretch>
            <a:fillRect/>
          </a:stretch>
        </p:blipFill>
        <p:spPr>
          <a:xfrm>
            <a:off x="2064929" y="1328523"/>
            <a:ext cx="8476797" cy="24787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3139440" y="4312809"/>
            <a:ext cx="6096000" cy="977191"/>
          </a:xfrm>
          <a:prstGeom prst="rect">
            <a:avLst/>
          </a:prstGeom>
        </p:spPr>
        <p:txBody>
          <a:bodyPr>
            <a:spAutoFit/>
          </a:bodyPr>
          <a:lstStyle/>
          <a:p>
            <a:pPr algn="ctr"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دستگاه های شبیه ساز محیطی هوشمند موجود در آزمایشگاه بتن پروژه بزرگراه طبقاتی شهید صدر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59046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کنترل مقاومت فشاری بتن خود تراکم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828800" y="964325"/>
            <a:ext cx="9614263" cy="5888792"/>
          </a:xfrm>
          <a:prstGeom prst="rect">
            <a:avLst/>
          </a:prstGeom>
        </p:spPr>
        <p:txBody>
          <a:bodyPr wrap="square">
            <a:sp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در این پروژه با همکاری مرکز تحقیقات تکنولوژی و دوام بتن دانشگاه صنعتی امیرکبیر، آزمایش­های دوامی متعددی برای بررسی دوام بتن خودتراکم تولیدی انجام پذیرفت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آزمایشهای دوام مانند مقاومت الکتریکی سطحی ( </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FM-578</a:t>
            </a:r>
            <a:r>
              <a:rPr lang="ar-SA" sz="2000" dirty="0">
                <a:latin typeface="Calibri" panose="020F0502020204030204" pitchFamily="34" charset="0"/>
                <a:ea typeface="Calibri" panose="020F0502020204030204" pitchFamily="34" charset="0"/>
                <a:cs typeface="B Nazanin" panose="00000400000000000000" pitchFamily="2" charset="-78"/>
              </a:rPr>
              <a:t>)، آزمایش نفوذ آب ( </a:t>
            </a:r>
            <a:r>
              <a:rPr lang="en-US" sz="2000" dirty="0">
                <a:latin typeface="Times New Roman" panose="02020603050405020304" pitchFamily="18" charset="0"/>
                <a:ea typeface="Calibri" panose="020F0502020204030204" pitchFamily="34" charset="0"/>
                <a:cs typeface="Arial" panose="020B0604020202020204" pitchFamily="34" charset="0"/>
              </a:rPr>
              <a:t>BF</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EN</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12390-8</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 آزمایش جذب آب نیم ساعته (</a:t>
            </a:r>
            <a:r>
              <a:rPr lang="en-US" sz="2000" dirty="0">
                <a:latin typeface="Times New Roman" panose="02020603050405020304" pitchFamily="18" charset="0"/>
                <a:ea typeface="Calibri" panose="020F0502020204030204" pitchFamily="34" charset="0"/>
                <a:cs typeface="Arial" panose="020B0604020202020204" pitchFamily="34" charset="0"/>
              </a:rPr>
              <a:t>BS</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1881-122</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  آزمایش جذب آب (</a:t>
            </a:r>
            <a:r>
              <a:rPr lang="en-US" sz="2000" dirty="0">
                <a:latin typeface="Times New Roman" panose="02020603050405020304" pitchFamily="18" charset="0"/>
                <a:ea typeface="Calibri" panose="020F0502020204030204" pitchFamily="34" charset="0"/>
                <a:cs typeface="Arial" panose="020B0604020202020204" pitchFamily="34" charset="0"/>
              </a:rPr>
              <a:t>ASTM</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C642</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 آزمایش جذب آب مویینه، (</a:t>
            </a:r>
            <a:r>
              <a:rPr lang="en-US" sz="2000" dirty="0">
                <a:latin typeface="Times New Roman" panose="02020603050405020304" pitchFamily="18" charset="0"/>
                <a:ea typeface="Calibri" panose="020F0502020204030204" pitchFamily="34" charset="0"/>
                <a:cs typeface="Arial" panose="020B0604020202020204" pitchFamily="34" charset="0"/>
              </a:rPr>
              <a:t>RCMT</a:t>
            </a:r>
            <a:r>
              <a:rPr lang="ar-SA" sz="2000" dirty="0">
                <a:latin typeface="Calibri" panose="020F0502020204030204" pitchFamily="34" charset="0"/>
                <a:ea typeface="Calibri" panose="020F0502020204030204" pitchFamily="34" charset="0"/>
                <a:cs typeface="B Nazanin" panose="00000400000000000000" pitchFamily="2" charset="-78"/>
              </a:rPr>
              <a:t>) یا آزمایش مهاجرت تسریع شده یون کلراید (</a:t>
            </a:r>
            <a:r>
              <a:rPr lang="en-US" sz="2000" dirty="0">
                <a:latin typeface="Times New Roman" panose="02020603050405020304" pitchFamily="18" charset="0"/>
                <a:ea typeface="Calibri" panose="020F0502020204030204" pitchFamily="34" charset="0"/>
                <a:cs typeface="Arial" panose="020B0604020202020204" pitchFamily="34" charset="0"/>
              </a:rPr>
              <a:t>NT-BUILD</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492</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 و  مقاومت سطحی بتن در برابر چرخه ذوب و یخ بندان (</a:t>
            </a:r>
            <a:r>
              <a:rPr lang="en-US" sz="2000" dirty="0">
                <a:latin typeface="Times New Roman" panose="02020603050405020304" pitchFamily="18" charset="0"/>
                <a:ea typeface="Calibri" panose="020F0502020204030204" pitchFamily="34" charset="0"/>
                <a:cs typeface="Arial" panose="020B0604020202020204" pitchFamily="34" charset="0"/>
              </a:rPr>
              <a:t>ASTM</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C672</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 .</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موضوعات تحقیقاتی مختلفی نیز مانند اثر کربناسیون و یون کلراید بطور همزمان بر بتن­های خودتراکم پروژه، بوسیله دستگاهی که در پروژه ساخته شده است مورد آزمایش و بررسی قرار گرفت تا موضوع کربناسیون که در پروژه­های شهری میتواند غالب باشد ارزیابی گردد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7926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05407" y="0"/>
            <a:ext cx="2303416" cy="1005840"/>
          </a:xfrm>
        </p:spPr>
        <p:txBody>
          <a:bodyPr>
            <a:normAutofit/>
          </a:bodyPr>
          <a:lstStyle/>
          <a:p>
            <a:pPr algn="just" rtl="1"/>
            <a:r>
              <a:rPr lang="fa-IR" sz="4000" dirty="0">
                <a:cs typeface="2  Titr" panose="00000700000000000000" pitchFamily="2" charset="-78"/>
              </a:rPr>
              <a:t>تعریف نانو</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قرن بیست و یکم، قرن فناوری نانو مهمترین دوران صنعت به شمار می¬رود. قرن نانو، قرن سلامتی، صرفه جویی و آرامش نامیده می شود. نانو نه یک ماده است نه یک جسم، فقط یک مقیاس است، کوچک شدن شدن یک مقیاس، نانو یک میلیاردم متر است که اندازه¬ای بسیار کوچک بوده و با چشم مسلح قابل رویت نیست اما تاثیر بسزایی در زندگی بشریت دارد.</a:t>
            </a:r>
          </a:p>
          <a:p>
            <a:pPr algn="just" rtl="1">
              <a:lnSpc>
                <a:spcPct val="200000"/>
              </a:lnSpc>
            </a:pPr>
            <a:r>
              <a:rPr lang="fa-IR" sz="2000" dirty="0">
                <a:cs typeface="B Nazanin" panose="00000400000000000000" pitchFamily="2" charset="-78"/>
              </a:rPr>
              <a:t>در مقیاس نانو خواص فیزیکی و شیمیایی و بیولوژیکی تک تک اتم¬ها، مولکول ها با خواص توده ماده متفاوت است، نانو ذرات در چنین مقیاس و مشخصه منحصر بفرد موجب پیدایش دستاوردهای نوینی در علوم پزشکی و مهندسی می¬شوند.</a:t>
            </a:r>
          </a:p>
          <a:p>
            <a:pPr algn="just" rtl="1">
              <a:lnSpc>
                <a:spcPct val="200000"/>
              </a:lnSpc>
            </a:pPr>
            <a:r>
              <a:rPr lang="fa-IR" sz="2000" dirty="0">
                <a:cs typeface="B Nazanin" panose="00000400000000000000" pitchFamily="2" charset="-78"/>
              </a:rPr>
              <a:t>بطور خلاصه نانو تکنولوژی به معنی انجام مهندسی مواد در ابعاد اتمی – مولکولی و ساخت موادی با خواص کاملاً متفوت در ابعاد نانو است.</a:t>
            </a:r>
          </a:p>
        </p:txBody>
      </p:sp>
    </p:spTree>
    <p:extLst>
      <p:ext uri="{BB962C8B-B14F-4D97-AF65-F5344CB8AC3E}">
        <p14:creationId xmlns:p14="http://schemas.microsoft.com/office/powerpoint/2010/main" val="4142644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نتایج آزمایش</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p:nvPr/>
        </p:nvPicPr>
        <p:blipFill>
          <a:blip r:embed="rId2"/>
          <a:stretch>
            <a:fillRect/>
          </a:stretch>
        </p:blipFill>
        <p:spPr>
          <a:xfrm>
            <a:off x="1789384" y="1905817"/>
            <a:ext cx="4271782" cy="28882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2613858" y="5030011"/>
            <a:ext cx="2622834" cy="515526"/>
          </a:xfrm>
          <a:prstGeom prst="rect">
            <a:avLst/>
          </a:prstGeom>
        </p:spPr>
        <p:txBody>
          <a:bodyPr wrap="none">
            <a:spAutoFit/>
          </a:bodyPr>
          <a:lstStyle/>
          <a:p>
            <a:pPr algn="ctr" rtl="1">
              <a:lnSpc>
                <a:spcPct val="15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نتایج آزمایش مقاومت الکتریکی</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p:nvPr/>
        </p:nvPicPr>
        <p:blipFill>
          <a:blip r:embed="rId3"/>
          <a:stretch>
            <a:fillRect/>
          </a:stretch>
        </p:blipFill>
        <p:spPr>
          <a:xfrm>
            <a:off x="6759394" y="1905817"/>
            <a:ext cx="4918800" cy="28882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7934628" y="5099261"/>
            <a:ext cx="2568332" cy="446276"/>
          </a:xfrm>
          <a:prstGeom prst="rect">
            <a:avLst/>
          </a:prstGeom>
        </p:spPr>
        <p:txBody>
          <a:bodyPr wrap="non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نتایج آزمایش جذب آب مویینه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81765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نتایج آزمایش</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8" name="Picture 7"/>
          <p:cNvPicPr/>
          <p:nvPr/>
        </p:nvPicPr>
        <p:blipFill>
          <a:blip r:embed="rId2"/>
          <a:stretch>
            <a:fillRect/>
          </a:stretch>
        </p:blipFill>
        <p:spPr>
          <a:xfrm>
            <a:off x="1400310" y="1186675"/>
            <a:ext cx="4569416" cy="21785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640020" y="3828369"/>
            <a:ext cx="2089996" cy="446276"/>
          </a:xfrm>
          <a:prstGeom prst="rect">
            <a:avLst/>
          </a:prstGeom>
        </p:spPr>
        <p:txBody>
          <a:bodyPr wrap="non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نتایج آزمایش </a:t>
            </a:r>
            <a:r>
              <a:rPr lang="ar-SA" sz="2000" dirty="0">
                <a:latin typeface="Calibri" panose="020F0502020204030204" pitchFamily="34" charset="0"/>
                <a:ea typeface="Calibri" panose="020F0502020204030204" pitchFamily="34" charset="0"/>
                <a:cs typeface="Times New Roman" panose="02020603050405020304" pitchFamily="18" charset="0"/>
              </a:rPr>
              <a:t>–</a:t>
            </a:r>
            <a:r>
              <a:rPr lang="ar-SA"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Calibri" panose="020F0502020204030204" pitchFamily="34" charset="0"/>
                <a:ea typeface="Calibri" panose="020F0502020204030204" pitchFamily="34" charset="0"/>
                <a:cs typeface="B Nazanin" panose="00000400000000000000" pitchFamily="2" charset="-78"/>
              </a:rPr>
              <a:t>RCMT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p:cNvPicPr/>
          <p:nvPr/>
        </p:nvPicPr>
        <p:blipFill>
          <a:blip r:embed="rId3"/>
          <a:stretch>
            <a:fillRect/>
          </a:stretch>
        </p:blipFill>
        <p:spPr>
          <a:xfrm>
            <a:off x="6571387" y="1186675"/>
            <a:ext cx="4819423" cy="21785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8029555" y="3728896"/>
            <a:ext cx="1903086" cy="446276"/>
          </a:xfrm>
          <a:prstGeom prst="rect">
            <a:avLst/>
          </a:prstGeom>
        </p:spPr>
        <p:txBody>
          <a:bodyPr wrap="non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نتایج آزمایش نفوذ آب</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p:cNvPicPr/>
          <p:nvPr/>
        </p:nvPicPr>
        <p:blipFill>
          <a:blip r:embed="rId4"/>
          <a:stretch>
            <a:fillRect/>
          </a:stretch>
        </p:blipFill>
        <p:spPr>
          <a:xfrm>
            <a:off x="3088223" y="4718757"/>
            <a:ext cx="4723366" cy="18257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8206847" y="5292037"/>
            <a:ext cx="3451587" cy="446276"/>
          </a:xfrm>
          <a:prstGeom prst="rect">
            <a:avLst/>
          </a:prstGeom>
        </p:spPr>
        <p:txBody>
          <a:bodyPr wrap="non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نتایج آزمایش جذب آب حجمی نیم ساعته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1129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نتایج آزمایش</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1750423" y="5572354"/>
            <a:ext cx="8699863" cy="446276"/>
          </a:xfrm>
          <a:prstGeom prst="rect">
            <a:avLst/>
          </a:prstGeom>
        </p:spPr>
        <p:txBody>
          <a:bodyPr wrap="squar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دستگاههای مربوط به آزمایشهای مهاجرت تسریع شده یون کلراید</a:t>
            </a:r>
            <a:r>
              <a:rPr lang="fa-IR" sz="2000" dirty="0">
                <a:latin typeface="Calibri" panose="020F0502020204030204" pitchFamily="34" charset="0"/>
                <a:ea typeface="Calibri" panose="020F0502020204030204" pitchFamily="34" charset="0"/>
                <a:cs typeface="B Nazanin" panose="00000400000000000000" pitchFamily="2" charset="-78"/>
              </a:rPr>
              <a:t>(</a:t>
            </a:r>
            <a:r>
              <a:rPr lang="en-US" sz="2000" dirty="0">
                <a:latin typeface="Calibri" panose="020F0502020204030204" pitchFamily="34" charset="0"/>
                <a:ea typeface="Calibri" panose="020F0502020204030204" pitchFamily="34" charset="0"/>
                <a:cs typeface="B Nazanin" panose="00000400000000000000" pitchFamily="2" charset="-78"/>
              </a:rPr>
              <a:t>RCMT</a:t>
            </a:r>
            <a:r>
              <a:rPr lang="fa-IR"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 و مقاومت الکتریکی سطحی</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p:cNvPicPr/>
          <p:nvPr/>
        </p:nvPicPr>
        <p:blipFill>
          <a:blip r:embed="rId2">
            <a:extLst>
              <a:ext uri="{28A0092B-C50C-407E-A947-70E740481C1C}">
                <a14:useLocalDpi xmlns:a14="http://schemas.microsoft.com/office/drawing/2010/main" val="0"/>
              </a:ext>
            </a:extLst>
          </a:blip>
          <a:srcRect/>
          <a:stretch>
            <a:fillRect/>
          </a:stretch>
        </p:blipFill>
        <p:spPr bwMode="auto">
          <a:xfrm>
            <a:off x="1100682" y="2026262"/>
            <a:ext cx="6345147" cy="25196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p:nvPr/>
        </p:nvPicPr>
        <p:blipFill>
          <a:blip r:embed="rId3">
            <a:extLst>
              <a:ext uri="{28A0092B-C50C-407E-A947-70E740481C1C}">
                <a14:useLocalDpi xmlns:a14="http://schemas.microsoft.com/office/drawing/2010/main" val="0"/>
              </a:ext>
            </a:extLst>
          </a:blip>
          <a:srcRect/>
          <a:stretch>
            <a:fillRect/>
          </a:stretch>
        </p:blipFill>
        <p:spPr bwMode="auto">
          <a:xfrm>
            <a:off x="7684861" y="2026262"/>
            <a:ext cx="3875768" cy="25196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4195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نتایج آزمایش</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1750423" y="5572354"/>
            <a:ext cx="8699863" cy="446276"/>
          </a:xfrm>
          <a:prstGeom prst="rect">
            <a:avLst/>
          </a:prstGeom>
        </p:spPr>
        <p:txBody>
          <a:bodyPr wrap="square">
            <a:spAutoFit/>
          </a:bodyPr>
          <a:lstStyle/>
          <a:p>
            <a:pPr algn="ctr" rtl="1">
              <a:lnSpc>
                <a:spcPct val="115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دستگاه آزمایش نفوذ آب با ظرفیت 12 آزمونه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2974611" y="1173388"/>
            <a:ext cx="6025697" cy="40517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9312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0"/>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مقاوم</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سازی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مقاطع</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بتنی</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به</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کمک</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نانو</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الیاف</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528354" y="822960"/>
            <a:ext cx="10280469" cy="4401205"/>
          </a:xfrm>
          <a:prstGeom prst="rect">
            <a:avLst/>
          </a:prstGeom>
        </p:spPr>
        <p:txBody>
          <a:bodyPr wrap="square">
            <a:sp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مقاوم سازي مقاطع بتني با لفاف پيچ كردن آنها در الياف</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مثل</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ea typeface="Calibri" panose="020F0502020204030204" pitchFamily="34" charset="0"/>
                <a:cs typeface="Arial" panose="020B0604020202020204" pitchFamily="34" charset="0"/>
              </a:rPr>
              <a:t>FRP</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،از روش هاي متداول بهسازي است</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در استفاده از ورقه هاي متشكل از الياف حاوي نانو ذرات سيليكا و يك ماده سخت كننده، ورقه ها نقش ماتريس حمل مي كنند و نانو ذرات به درون ترک هاي ريز سطح بتن نفوذ كرده و ماتريس، يك اتصال قوي بين سطح بتن و الياف مسلح كننده تشكيل مي دهد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در چنين فرآيند مقاوم سازي ،رشته هاي كربن از پيش بريده شده و ورقه ها كه به وسيله ي ماتريس ياد شده اشباع شده اند را برروي سطح شيار دار شده ي بتني قرار مي دهند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به اين ترتيب، به وسيله ي رشته هاي كربن، قابليت تحمل بار قطعه مقاوم سازي شده پس از ترک خوردن تا اندازه زيادي افزايش مي يابد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هم ماتريس، و هم سطح تماس آن با بتن در چرخه هاي يخ زدن</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آب شدن و هم ورقه ورقه شدن،مقاومت به مراتب بيشتري از خود نشان مي دهد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لذا تغييري در حداكثر بار قابل تحمل براي بتن حاصل نمي شود</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889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39189"/>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افزایش مقاومت کششی و کاهش ترک خوردگی بتن</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084217" y="675451"/>
            <a:ext cx="10724606" cy="6247864"/>
          </a:xfrm>
          <a:prstGeom prst="rect">
            <a:avLst/>
          </a:prstGeom>
        </p:spPr>
        <p:txBody>
          <a:bodyPr wrap="square">
            <a:sp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ترک خوردن بتن تحت تنش هاي كششي، از مهمترين ضعف هاي بتن است و نقش تعيين كننده در اشكال و فرم هاي مختلف بتن دارد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غير ازميلگردهاي فولادي ، روش هاي متعددي مبتني بر افزودن مواد رشته اي به بتن امتحان شده تا بتوان اين نقيصه ي مهم را بر طرف كرد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افزودن الياف و رشته هاي پليمري يا فلزي به بتن با توزيع يكنواخت موجب افزايش مقاومت كششي بتن مي شود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افزودن مواد شيميايي و كاهش نسبت آب به سيمان از ديگر روش هاي افزايش مقاومت كششي بتن 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روش هاي فوق عمدتاً هزينه ساخت را بالا مي برد و علاوه بر اين خوردگي فولاد مسلح كننده موجب مي شود تا بتن زودتر از آنچه پيش بيني شده، كيفيت خود را از دست بدهد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خمير بتن تازه ، داراي شرايط قليايي شديد است و به بسياري از موادي كه در بتن نهفته مي شود آسيب مي زند</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علاوه نيروي چسبندگي بين بتن و اين مواد مسلح كننده ، مسأله ي مهم ديگري 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كه باعث مي شود ميلگرد همچنان مرسوم ترين روش مورد استفاده باشد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نانو مواد با ايجاد مقاومت كششي ذاتي و اساسي در بتن، نه به صورت ماده افزودني ، اين ويژگي بتن را بهبود مي دهند</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نگرش مبتني بر ساخت بتن به صورت خود درمان كننده و يا خود مرمت كننده بر اساس توزيع ذرات يا لوله هايي به شكل كپسول، حاوي موادي كه با ق رار گرفتن در معرض يك كاتاليزور سخت مي شود، باعث ترميم ترک هاي ريز به وجود آمده و جلوگيري از گسترش آنها مي شود</a:t>
            </a:r>
            <a:r>
              <a:rPr lang="fa-IR" sz="2000" dirty="0">
                <a:latin typeface="Calibri" panose="020F0502020204030204" pitchFamily="34" charset="0"/>
                <a:ea typeface="Calibri" panose="020F0502020204030204" pitchFamily="34" charset="0"/>
                <a:cs typeface="B Nazanin" panose="00000400000000000000" pitchFamily="2" charset="-78"/>
              </a:rPr>
              <a:t>.</a:t>
            </a:r>
            <a:r>
              <a:rPr lang="en-US" sz="2000" dirty="0">
                <a:latin typeface="Calibri" panose="020F0502020204030204" pitchFamily="34" charset="0"/>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6259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39189"/>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افزایش مقاومت کششی و کاهش ترک خوردگی بتن</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descr="http://irannano.org/filereader.php?p1=main_1ff1de774005f8da13f42943881c655f.png&amp;p2=edu_article&amp;p3=23&amp;p4=1"/>
          <p:cNvPicPr/>
          <p:nvPr/>
        </p:nvPicPr>
        <p:blipFill>
          <a:blip r:embed="rId2">
            <a:extLst>
              <a:ext uri="{28A0092B-C50C-407E-A947-70E740481C1C}">
                <a14:useLocalDpi xmlns:a14="http://schemas.microsoft.com/office/drawing/2010/main" val="0"/>
              </a:ext>
            </a:extLst>
          </a:blip>
          <a:srcRect/>
          <a:stretch>
            <a:fillRect/>
          </a:stretch>
        </p:blipFill>
        <p:spPr bwMode="auto">
          <a:xfrm>
            <a:off x="1805804" y="1390105"/>
            <a:ext cx="8513853" cy="2959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4533304" y="4729565"/>
            <a:ext cx="3058851" cy="515526"/>
          </a:xfrm>
          <a:prstGeom prst="rect">
            <a:avLst/>
          </a:prstGeom>
        </p:spPr>
        <p:txBody>
          <a:bodyPr wrap="none">
            <a:spAutoFit/>
          </a:bodyPr>
          <a:lstStyle/>
          <a:p>
            <a:pPr algn="ctr" rtl="1">
              <a:lnSpc>
                <a:spcPct val="150000"/>
              </a:lnSpc>
              <a:spcAft>
                <a:spcPts val="1000"/>
              </a:spcAft>
            </a:pPr>
            <a:r>
              <a:rPr lang="fa-IR" sz="2000" dirty="0">
                <a:latin typeface="Calibri" panose="020F0502020204030204" pitchFamily="34" charset="0"/>
                <a:ea typeface="Calibri" panose="020F0502020204030204" pitchFamily="34" charset="0"/>
                <a:cs typeface="B Nazanin" panose="00000400000000000000" pitchFamily="2" charset="-78"/>
              </a:rPr>
              <a:t>ساز و کار بتن های خود ترمیم شونده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8729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39189"/>
            <a:ext cx="9313817" cy="822960"/>
          </a:xfrm>
        </p:spPr>
        <p:txBody>
          <a:bodyPr>
            <a:noAutofit/>
          </a:bodyPr>
          <a:lstStyle/>
          <a:p>
            <a:pPr lvl="0" algn="r" rtl="1">
              <a:lnSpc>
                <a:spcPct val="150000"/>
              </a:lnSpc>
              <a:spcAft>
                <a:spcPts val="800"/>
              </a:spcAft>
            </a:pPr>
            <a:r>
              <a:rPr lang="ar-SA" sz="3600" b="1" dirty="0">
                <a:latin typeface="Calibri" panose="020F0502020204030204" pitchFamily="34" charset="0"/>
                <a:ea typeface="Calibri" panose="020F0502020204030204" pitchFamily="34" charset="0"/>
                <a:cs typeface="B Nazanin" panose="00000400000000000000" pitchFamily="2" charset="-78"/>
              </a:rPr>
              <a:t>نتیجه</a:t>
            </a:r>
            <a:r>
              <a:rPr lang="ar-SA" sz="3600" b="1" dirty="0">
                <a:ea typeface="Calibri" panose="020F0502020204030204" pitchFamily="34" charset="0"/>
                <a:cs typeface="Calibri" panose="020F0502020204030204" pitchFamily="34" charset="0"/>
              </a:rPr>
              <a:t> </a:t>
            </a:r>
            <a:r>
              <a:rPr lang="ar-SA" sz="3600" b="1" dirty="0">
                <a:latin typeface="Calibri" panose="020F0502020204030204" pitchFamily="34" charset="0"/>
                <a:ea typeface="Calibri" panose="020F0502020204030204" pitchFamily="34" charset="0"/>
                <a:cs typeface="B Nazanin" panose="00000400000000000000" pitchFamily="2" charset="-78"/>
              </a:rPr>
              <a:t>گیری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287383" y="675451"/>
            <a:ext cx="11521440" cy="6247864"/>
          </a:xfrm>
          <a:prstGeom prst="rect">
            <a:avLst/>
          </a:prstGeom>
        </p:spPr>
        <p:txBody>
          <a:bodyPr wrap="square">
            <a:spAutoFit/>
          </a:bodyPr>
          <a:lstStyle/>
          <a:p>
            <a:pPr algn="just"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از اهداف نهايي در فناوري نانو توليد انبوه ملكولي است كه مبتني بر خود مونتاژي و خود تكراري نانوماشين هاست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اين روال مبتني بر تقليد از طبيعت و ارگانيسم هاي طبيعي و درک بهتر فلسفه ي طبيعي نانومهندسي ملكولي است</a:t>
            </a:r>
            <a:r>
              <a:rPr lang="en-US" sz="2000" dirty="0">
                <a:latin typeface="Calibri" panose="020F0502020204030204" pitchFamily="34" charset="0"/>
                <a:ea typeface="Calibri" panose="020F0502020204030204" pitchFamily="34" charset="0"/>
                <a:cs typeface="B Nazanin" panose="00000400000000000000" pitchFamily="2" charset="-78"/>
              </a:rPr>
              <a:t> . </a:t>
            </a:r>
            <a:r>
              <a:rPr lang="ar-SA" sz="2000" dirty="0">
                <a:latin typeface="Calibri" panose="020F0502020204030204" pitchFamily="34" charset="0"/>
                <a:ea typeface="Calibri" panose="020F0502020204030204" pitchFamily="34" charset="0"/>
                <a:cs typeface="B Nazanin" panose="00000400000000000000" pitchFamily="2" charset="-78"/>
              </a:rPr>
              <a:t>مثل خلق سطوح خود تميز شونده براي ساختمانها با استفاده از سا زوكار مورد استفاده در برگ گياه نيلوفر آبي</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B Nazanin" panose="00000400000000000000" pitchFamily="2" charset="-78"/>
                <a:ea typeface="Calibri" panose="020F0502020204030204" pitchFamily="34" charset="0"/>
                <a:cs typeface="Arial" panose="020B0604020202020204" pitchFamily="34" charset="0"/>
              </a:rPr>
              <a:t> </a:t>
            </a:r>
            <a:r>
              <a:rPr lang="ar-SA" sz="2000" dirty="0">
                <a:latin typeface="Calibri" panose="020F0502020204030204" pitchFamily="34" charset="0"/>
                <a:ea typeface="Calibri" panose="020F0502020204030204" pitchFamily="34" charset="0"/>
                <a:cs typeface="B Nazanin" panose="00000400000000000000" pitchFamily="2" charset="-78"/>
              </a:rPr>
              <a:t>بتن در مقياس بزرگ يعني ماده اي كه بشر امروز در تمامي زير ساخت هاي مهم و حياتي خود به كار برده است، بتن در مقياس نانو يعني ماده اي با فاز هاي نامنظم كريستالي، فاز هاي غير كريستالي و نانو ساختارهاي كلسيم سيليكات هيدرات </a:t>
            </a:r>
            <a:r>
              <a:rPr lang="en-US" sz="2000" dirty="0">
                <a:latin typeface="Calibri" panose="020F0502020204030204" pitchFamily="34" charset="0"/>
                <a:ea typeface="Calibri" panose="020F0502020204030204" pitchFamily="34" charset="0"/>
                <a:cs typeface="B Nazanin" panose="00000400000000000000" pitchFamily="2" charset="-78"/>
              </a:rPr>
              <a:t>(C-H-S) </a:t>
            </a:r>
            <a:r>
              <a:rPr lang="ar-SA" sz="2000" dirty="0">
                <a:latin typeface="Calibri" panose="020F0502020204030204" pitchFamily="34" charset="0"/>
                <a:ea typeface="Calibri" panose="020F0502020204030204" pitchFamily="34" charset="0"/>
                <a:cs typeface="B Nazanin" panose="00000400000000000000" pitchFamily="2" charset="-78"/>
              </a:rPr>
              <a:t>استفاده از نانو فناوري در بتن نويد دهنده ايجاد يك كامپوزيت پايه سيماني جديد، تقويت شده و پيشرفته با مشخصات منحصر به فرد مكانيكي، حرارتي و الكتريكي در آينده نزديك است</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غالب تحقيقات انجام شده تاكنون بر روي درک بهتر از هيدراسيون ذرات سيمان، نانو ذرات سيليكا و سنسورها انجام شده اند</a:t>
            </a:r>
            <a:r>
              <a:rPr lang="en-US" sz="2000" dirty="0">
                <a:latin typeface="Calibri" panose="020F0502020204030204" pitchFamily="34" charset="0"/>
                <a:ea typeface="Calibri" panose="020F0502020204030204" pitchFamily="34" charset="0"/>
                <a:cs typeface="B Nazanin" panose="00000400000000000000" pitchFamily="2" charset="-78"/>
              </a:rPr>
              <a:t>.</a:t>
            </a:r>
            <a:r>
              <a:rPr lang="ar-SA" sz="2000" dirty="0">
                <a:latin typeface="Calibri" panose="020F0502020204030204" pitchFamily="34" charset="0"/>
                <a:ea typeface="Calibri" panose="020F0502020204030204" pitchFamily="34" charset="0"/>
                <a:cs typeface="B Nazanin" panose="00000400000000000000" pitchFamily="2" charset="-78"/>
              </a:rPr>
              <a:t>بتن،پرمصرف ترين مصالح ساختماني است كه نقش اساسي در ساخت و سازهاو توسعه كشور دارد و مهندسي بتن در مهندسي عمران از اهميت وافري برخوردار است</a:t>
            </a:r>
            <a:r>
              <a:rPr lang="en-US" sz="2000" dirty="0">
                <a:latin typeface="Calibri" panose="020F0502020204030204" pitchFamily="34" charset="0"/>
                <a:ea typeface="Calibri" panose="020F0502020204030204" pitchFamily="34" charset="0"/>
                <a:cs typeface="B Nazanin" panose="00000400000000000000" pitchFamily="2" charset="-78"/>
              </a:rPr>
              <a:t>. </a:t>
            </a:r>
            <a:r>
              <a:rPr lang="ar-SA" sz="2000" dirty="0">
                <a:latin typeface="Calibri" panose="020F0502020204030204" pitchFamily="34" charset="0"/>
                <a:ea typeface="Calibri" panose="020F0502020204030204" pitchFamily="34" charset="0"/>
                <a:cs typeface="B Nazanin" panose="00000400000000000000" pitchFamily="2" charset="-78"/>
              </a:rPr>
              <a:t>با اين حال براي استفاده از علم نانو در صنعت بتن مي بايست چالش هاي زيادي كه باعث عدم واگذاري بودجه به پروژه هاي تحقيقاتي دانشگاه هاي كشور مي شود،برطرف شود و با تغيير در روند سياست هاي كلان كشور و مشكلات تحريم وورود نانو ذرات كه بسيار هزينه بر است و كشورهايي چون امريكا،ژاپن و آلمان از سردم داران بزرگ اين تكنولوژي اند، بتوانيم اين مسائل را حل كنيم</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5106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39189"/>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منابع</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287383" y="1028148"/>
            <a:ext cx="11521440" cy="5375831"/>
          </a:xfrm>
          <a:prstGeom prst="rect">
            <a:avLst/>
          </a:prstGeom>
        </p:spPr>
        <p:txBody>
          <a:bodyPr wrap="square">
            <a:spAutoFit/>
          </a:bodyPr>
          <a:lstStyle/>
          <a:p>
            <a:pPr marL="342900" lvl="0" indent="-342900" algn="r" rtl="1">
              <a:lnSpc>
                <a:spcPct val="200000"/>
              </a:lnSpc>
              <a:spcAft>
                <a:spcPts val="1000"/>
              </a:spcAft>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مقاله فناوری نانو بتن </a:t>
            </a:r>
            <a:r>
              <a:rPr lang="fa-IR" sz="2000" dirty="0">
                <a:latin typeface="Calibri" panose="020F0502020204030204" pitchFamily="34" charset="0"/>
                <a:ea typeface="Calibri" panose="020F0502020204030204" pitchFamily="34" charset="0"/>
                <a:cs typeface="Times New Roman" panose="02020603050405020304" pitchFamily="18" charset="0"/>
              </a:rPr>
              <a:t>–</a:t>
            </a:r>
            <a:r>
              <a:rPr lang="fa-IR" sz="2000" dirty="0">
                <a:latin typeface="Calibri" panose="020F0502020204030204" pitchFamily="34" charset="0"/>
                <a:ea typeface="Calibri" panose="020F0502020204030204" pitchFamily="34" charset="0"/>
                <a:cs typeface="B Nazanin" panose="00000400000000000000" pitchFamily="2" charset="-78"/>
              </a:rPr>
              <a:t> پیمان حسن پور</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علی اکبر رمضانیان پور، علی کاظمیان، "بتن خودتراکم، فناوری و کاربرد"، انتشارات دانشگاه صنعتی امیرکبیر، 1389</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مهتا، ک. مونته‌ایرو، پ. "ریزساختار، خواص، و اجزای بتن "، ترجمه دکتر علی اکبر رمضانیان پور، دکتر پرویز قدوسی و دکتر اسماعیل گنجیان، انتشارات دانشگاه صنعتی امیرکبیر، 1388</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فروغی اصل، ع. فامیلی، ه. "بررسی ویژگی‌های عمومی بتن خودتراکم و دلایل گسترش آن در دنیا"، اولین کارگاه تخصصی بتن خودتراکم، دانشگاه تهران، تهران، ایران، 1385</a:t>
            </a:r>
            <a:endParaRPr lang="en-US" sz="2000" dirty="0">
              <a:latin typeface="Calibri" panose="020F0502020204030204" pitchFamily="34" charset="0"/>
              <a:ea typeface="Calibri" panose="020F0502020204030204" pitchFamily="34" charset="0"/>
              <a:cs typeface="Arial" panose="020B0604020202020204" pitchFamily="34" charset="0"/>
            </a:endParaRPr>
          </a:p>
          <a:p>
            <a:pPr algn="r" rtl="1">
              <a:lnSpc>
                <a:spcPct val="200000"/>
              </a:lnSpc>
            </a:pPr>
            <a:r>
              <a:rPr lang="ar-SA" sz="2000" dirty="0">
                <a:latin typeface="Calibri" panose="020F0502020204030204" pitchFamily="34" charset="0"/>
                <a:ea typeface="Calibri" panose="020F0502020204030204" pitchFamily="34" charset="0"/>
                <a:cs typeface="B Nazanin" panose="00000400000000000000" pitchFamily="2" charset="-78"/>
              </a:rPr>
              <a:t>میردامادی، ع. یادگاران، ا. بنکدار، ا. شکرچی‌زاده، م. "خصوصیات بتن خودتراکم مورد استفاده در پروژه توسعه حرم حضرت معصومه (س)"، اولین کارگاه تخصصی بتن خودتراکم، دانشگاه تهران، تهران، ایران، 1385</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55469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006" y="39189"/>
            <a:ext cx="9313817" cy="822960"/>
          </a:xfrm>
        </p:spPr>
        <p:txBody>
          <a:bodyPr>
            <a:noAutofit/>
          </a:bodyPr>
          <a:lstStyle/>
          <a:p>
            <a:pPr lvl="0" algn="r" rtl="1">
              <a:lnSpc>
                <a:spcPct val="150000"/>
              </a:lnSpc>
              <a:spcAft>
                <a:spcPts val="800"/>
              </a:spcAft>
            </a:pPr>
            <a:r>
              <a:rPr lang="fa-IR" sz="3600" b="1" dirty="0">
                <a:latin typeface="Calibri" panose="020F0502020204030204" pitchFamily="34" charset="0"/>
                <a:ea typeface="Calibri" panose="020F0502020204030204" pitchFamily="34" charset="0"/>
                <a:cs typeface="B Nazanin" panose="00000400000000000000" pitchFamily="2" charset="-78"/>
              </a:rPr>
              <a:t>منابع</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287383" y="1028148"/>
            <a:ext cx="11521440" cy="5802614"/>
          </a:xfrm>
          <a:prstGeom prst="rect">
            <a:avLst/>
          </a:prstGeom>
        </p:spPr>
        <p:txBody>
          <a:bodyPr wrap="square">
            <a:spAutoFit/>
          </a:bodyPr>
          <a:lstStyle/>
          <a:p>
            <a:pPr marL="342900" lvl="0" indent="-342900" algn="just" rtl="1">
              <a:lnSpc>
                <a:spcPct val="200000"/>
              </a:lnSpc>
              <a:spcAft>
                <a:spcPts val="800"/>
              </a:spcAft>
              <a:buSzPts val="1000"/>
              <a:buFont typeface="Symbol" panose="05050102010706020507" pitchFamily="18" charset="2"/>
              <a:buChar char=""/>
              <a:tabLst>
                <a:tab pos="457200" algn="l"/>
              </a:tabLst>
            </a:pPr>
            <a:r>
              <a:rPr lang="ar-SA" sz="2000" dirty="0">
                <a:latin typeface="Calibri" panose="020F0502020204030204" pitchFamily="34" charset="0"/>
                <a:ea typeface="Calibri" panose="020F0502020204030204" pitchFamily="34" charset="0"/>
                <a:cs typeface="B Nazanin" panose="00000400000000000000" pitchFamily="2" charset="-78"/>
              </a:rPr>
              <a:t>مقاله تهیه شده توسط افراد درگیر با پروژه به مشخصات زیر:</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جواد فلاح </a:t>
            </a:r>
            <a:r>
              <a:rPr lang="ar-SA" sz="2000" baseline="30000" dirty="0">
                <a:latin typeface="Calibri" panose="020F0502020204030204" pitchFamily="34" charset="0"/>
                <a:ea typeface="Calibri" panose="020F0502020204030204" pitchFamily="34" charset="0"/>
                <a:cs typeface="B Nazanin" panose="00000400000000000000" pitchFamily="2" charset="-78"/>
              </a:rPr>
              <a:t>1</a:t>
            </a:r>
            <a:r>
              <a:rPr lang="ar-SA" sz="2000" dirty="0">
                <a:latin typeface="Calibri" panose="020F0502020204030204" pitchFamily="34" charset="0"/>
                <a:ea typeface="Calibri" panose="020F0502020204030204" pitchFamily="34" charset="0"/>
                <a:cs typeface="B Nazanin" panose="00000400000000000000" pitchFamily="2" charset="-78"/>
              </a:rPr>
              <a:t>، موسی نجفی اناری </a:t>
            </a:r>
            <a:r>
              <a:rPr lang="ar-SA" sz="2000" baseline="30000" dirty="0">
                <a:latin typeface="Calibri" panose="020F0502020204030204" pitchFamily="34" charset="0"/>
                <a:ea typeface="Calibri" panose="020F0502020204030204" pitchFamily="34" charset="0"/>
                <a:cs typeface="B Nazanin" panose="00000400000000000000" pitchFamily="2" charset="-78"/>
              </a:rPr>
              <a:t>2</a:t>
            </a:r>
            <a:r>
              <a:rPr lang="ar-SA" sz="2000" dirty="0">
                <a:latin typeface="Calibri" panose="020F0502020204030204" pitchFamily="34" charset="0"/>
                <a:ea typeface="Calibri" panose="020F0502020204030204" pitchFamily="34" charset="0"/>
                <a:cs typeface="B Nazanin" panose="00000400000000000000" pitchFamily="2" charset="-78"/>
              </a:rPr>
              <a:t>، محمود اللهیاری </a:t>
            </a:r>
            <a:r>
              <a:rPr lang="ar-SA" sz="2000" baseline="30000" dirty="0">
                <a:latin typeface="Calibri" panose="020F0502020204030204" pitchFamily="34" charset="0"/>
                <a:ea typeface="Calibri" panose="020F0502020204030204" pitchFamily="34" charset="0"/>
                <a:cs typeface="B Nazanin" panose="00000400000000000000" pitchFamily="2" charset="-78"/>
              </a:rPr>
              <a:t>3</a:t>
            </a:r>
            <a:r>
              <a:rPr lang="ar-SA" sz="2000" dirty="0">
                <a:latin typeface="Calibri" panose="020F0502020204030204" pitchFamily="34" charset="0"/>
                <a:ea typeface="Calibri" panose="020F0502020204030204" pitchFamily="34" charset="0"/>
                <a:cs typeface="B Nazanin" panose="00000400000000000000" pitchFamily="2" charset="-78"/>
              </a:rPr>
              <a:t>، محمد کرمی مقدم </a:t>
            </a:r>
            <a:r>
              <a:rPr lang="ar-SA" sz="2000" baseline="30000" dirty="0">
                <a:latin typeface="Calibri" panose="020F0502020204030204" pitchFamily="34" charset="0"/>
                <a:ea typeface="Calibri" panose="020F0502020204030204" pitchFamily="34" charset="0"/>
                <a:cs typeface="B Nazanin" panose="00000400000000000000" pitchFamily="2" charset="-78"/>
              </a:rPr>
              <a:t>4</a:t>
            </a:r>
            <a:r>
              <a:rPr lang="ar-SA" sz="2000" dirty="0">
                <a:latin typeface="Calibri" panose="020F0502020204030204" pitchFamily="34" charset="0"/>
                <a:ea typeface="Calibri" panose="020F0502020204030204" pitchFamily="34" charset="0"/>
                <a:cs typeface="B Nazanin" panose="00000400000000000000" pitchFamily="2" charset="-78"/>
              </a:rPr>
              <a:t>، محمد حسین خزعلی </a:t>
            </a:r>
            <a:r>
              <a:rPr lang="ar-SA" sz="2000" baseline="30000" dirty="0">
                <a:latin typeface="Calibri" panose="020F0502020204030204" pitchFamily="34" charset="0"/>
                <a:ea typeface="Calibri" panose="020F0502020204030204" pitchFamily="34" charset="0"/>
                <a:cs typeface="B Nazanin" panose="00000400000000000000" pitchFamily="2" charset="-78"/>
              </a:rPr>
              <a:t>5</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1 سرپرست کارگاه پل طبقاتی شهید صدر)گروه تخصصی شهید رجایی</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2 سرپرست کارخانه تولید قطعات بتنی شهید رجایی)گروه تخصصی شهید رجایی</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3 سرپرست واحد اجرا کارخانه تولید قطعات بتنی شهید رجایی</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4 سرپرست واحد تولید کارخانه تولید قطعات بتنی شهید رجایی</a:t>
            </a:r>
            <a:endParaRPr lang="en-US" sz="2000" dirty="0">
              <a:latin typeface="Calibri" panose="020F0502020204030204" pitchFamily="34" charset="0"/>
              <a:ea typeface="Calibri" panose="020F0502020204030204" pitchFamily="34" charset="0"/>
              <a:cs typeface="Arial" panose="020B0604020202020204" pitchFamily="34" charset="0"/>
            </a:endParaRPr>
          </a:p>
          <a:p>
            <a:pPr algn="ctr" rtl="1">
              <a:lnSpc>
                <a:spcPct val="200000"/>
              </a:lnSpc>
              <a:spcAft>
                <a:spcPts val="1000"/>
              </a:spcAft>
            </a:pPr>
            <a:r>
              <a:rPr lang="ar-SA" sz="2000" dirty="0">
                <a:latin typeface="Calibri" panose="020F0502020204030204" pitchFamily="34" charset="0"/>
                <a:ea typeface="Calibri" panose="020F0502020204030204" pitchFamily="34" charset="0"/>
                <a:cs typeface="B Nazanin" panose="00000400000000000000" pitchFamily="2" charset="-78"/>
              </a:rPr>
              <a:t>5 سرپرست واحد بتن و آزمایشگاه کارخانه تولید قطعات بتنی شهید رجایی</a:t>
            </a:r>
            <a:endParaRPr lang="en-US" sz="2000" dirty="0">
              <a:latin typeface="Calibri" panose="020F0502020204030204" pitchFamily="34" charset="0"/>
              <a:ea typeface="Calibri" panose="020F0502020204030204" pitchFamily="34" charset="0"/>
              <a:cs typeface="Arial" panose="020B0604020202020204" pitchFamily="34" charset="0"/>
            </a:endParaRPr>
          </a:p>
          <a:p>
            <a:pPr marL="685800" algn="r" rtl="1">
              <a:lnSpc>
                <a:spcPct val="200000"/>
              </a:lnSpc>
              <a:spcAft>
                <a:spcPts val="1000"/>
              </a:spcAft>
            </a:pPr>
            <a:r>
              <a:rPr lang="en-US" sz="2000" dirty="0">
                <a:latin typeface="Calibri" panose="020F0502020204030204" pitchFamily="34" charset="0"/>
                <a:ea typeface="Calibri" panose="020F0502020204030204" pitchFamily="34" charset="0"/>
                <a:cs typeface="B Nazanin" panose="00000400000000000000" pitchFamily="2" charset="-78"/>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0291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53543" y="0"/>
            <a:ext cx="7955280" cy="1005840"/>
          </a:xfrm>
        </p:spPr>
        <p:txBody>
          <a:bodyPr>
            <a:normAutofit/>
          </a:bodyPr>
          <a:lstStyle/>
          <a:p>
            <a:pPr algn="just" rtl="1"/>
            <a:r>
              <a:rPr lang="fa-IR" sz="4000" dirty="0">
                <a:cs typeface="2  Titr" panose="00000700000000000000" pitchFamily="2" charset="-78"/>
              </a:rPr>
              <a:t>تاثیرات فناوری نانو در زندگی انسان</a:t>
            </a:r>
            <a:endParaRPr lang="en-US" sz="4000" dirty="0">
              <a:cs typeface="2  Titr" panose="00000700000000000000" pitchFamily="2" charset="-78"/>
            </a:endParaRPr>
          </a:p>
        </p:txBody>
      </p:sp>
      <p:sp>
        <p:nvSpPr>
          <p:cNvPr id="3" name="Subtitle 2"/>
          <p:cNvSpPr>
            <a:spLocks noGrp="1"/>
          </p:cNvSpPr>
          <p:nvPr>
            <p:ph type="subTitle" idx="1"/>
          </p:nvPr>
        </p:nvSpPr>
        <p:spPr>
          <a:xfrm>
            <a:off x="1345474" y="1110343"/>
            <a:ext cx="10463349" cy="5643154"/>
          </a:xfrm>
        </p:spPr>
        <p:txBody>
          <a:bodyPr>
            <a:normAutofit/>
          </a:bodyPr>
          <a:lstStyle/>
          <a:p>
            <a:pPr algn="just" rtl="1">
              <a:lnSpc>
                <a:spcPct val="200000"/>
              </a:lnSpc>
            </a:pPr>
            <a:r>
              <a:rPr lang="fa-IR" sz="2000" dirty="0">
                <a:cs typeface="B Nazanin" panose="00000400000000000000" pitchFamily="2" charset="-78"/>
              </a:rPr>
              <a:t>بهره گیری از خواص ماده در مقیاس نانو، نویدبخش فواید و منافعی می باشد که موجب تحولات اساسی در زندگی انسان می شود. صره جویی در مصرف انرژی، صرفه جویی اقتصادی، صرفه جویی در زمان، تامین محصول بیشتر با هزینه کترف افزایش کیفیت محصول و در نتیجه افزایش کیفیت و استانداردهای زندگی، ایجاد زندگی سالم، کاهش وابستگی های اقتصادی به سایر تکنولوژی های پیشرفته و افزایش درآمدهای ملی از جمله فوایدی است که می توان نام برد.</a:t>
            </a:r>
          </a:p>
        </p:txBody>
      </p:sp>
    </p:spTree>
    <p:extLst>
      <p:ext uri="{BB962C8B-B14F-4D97-AF65-F5344CB8AC3E}">
        <p14:creationId xmlns:p14="http://schemas.microsoft.com/office/powerpoint/2010/main" val="372913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slides.potx" id="{A839CB2D-CAF8-4C90-9E08-F1ACA2C5BDD5}" vid="{4C3DFA96-B4CF-43D6-AFA3-6C4764C0CD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Cloud skipper design slides</Template>
  <TotalTime>98</TotalTime>
  <Words>10660</Words>
  <Application>Microsoft Office PowerPoint</Application>
  <PresentationFormat>Widescreen</PresentationFormat>
  <Paragraphs>300</Paragraphs>
  <Slides>89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89</vt:i4>
      </vt:variant>
    </vt:vector>
  </HeadingPairs>
  <TitlesOfParts>
    <vt:vector size="100" baseType="lpstr">
      <vt:lpstr>2  Titr</vt:lpstr>
      <vt:lpstr>Arial</vt:lpstr>
      <vt:lpstr>B Mitra</vt:lpstr>
      <vt:lpstr>B Nazanin</vt:lpstr>
      <vt:lpstr>Calibri</vt:lpstr>
      <vt:lpstr>Cambria</vt:lpstr>
      <vt:lpstr>Cambria Math</vt:lpstr>
      <vt:lpstr>Symbol</vt:lpstr>
      <vt:lpstr>Times New Roman</vt:lpstr>
      <vt:lpstr>Wingdings</vt:lpstr>
      <vt:lpstr>Cloud skipper design template</vt:lpstr>
      <vt:lpstr>فناوری نانو در بتن و بتن خود متراکم</vt:lpstr>
      <vt:lpstr>مقدمه</vt:lpstr>
      <vt:lpstr>مقدمه</vt:lpstr>
      <vt:lpstr>مقدمه</vt:lpstr>
      <vt:lpstr>چکیده</vt:lpstr>
      <vt:lpstr>چکیده</vt:lpstr>
      <vt:lpstr>چکیده</vt:lpstr>
      <vt:lpstr>تعریف نانو</vt:lpstr>
      <vt:lpstr>تاثیرات فناوری نانو در زندگی انسان</vt:lpstr>
      <vt:lpstr>بتن با مقاومت بالا ( HSC-High Strength Concrete )</vt:lpstr>
      <vt:lpstr>ویژگی های مکانیکی در هنگام استفاده از مواد نانو بتن</vt:lpstr>
      <vt:lpstr>ویژگی های مکانیکی در هنگام استفاده از مواد نانو بتن</vt:lpstr>
      <vt:lpstr>ویژگی های مکانیکی در هنگام استفاده از مواد نانو بتن</vt:lpstr>
      <vt:lpstr>نانو سیمان های حاوی نانو سیلیس</vt:lpstr>
      <vt:lpstr>نانو سیمان های حاوی نانو سیلیس</vt:lpstr>
      <vt:lpstr>نانو سیمان های حاوی نانو سیلیس</vt:lpstr>
      <vt:lpstr>نانو سیمان­های حاوی 〖AL〗_2 O_3</vt:lpstr>
      <vt:lpstr>نانو سیمان­های حاوی〖Fe〗_2 O_3</vt:lpstr>
      <vt:lpstr>نانو سیمان­های حاوی نانو اکسید روی</vt:lpstr>
      <vt:lpstr>نانو بتن</vt:lpstr>
      <vt:lpstr>نانو بتن</vt:lpstr>
      <vt:lpstr>نانو بتن</vt:lpstr>
      <vt:lpstr>نانو بتن</vt:lpstr>
      <vt:lpstr>سیمان فعال نانو ساختار</vt:lpstr>
      <vt:lpstr>سیمان فعال نانو ساختار</vt:lpstr>
      <vt:lpstr>کاربردهای فناوری نانو در صنعت بتن</vt:lpstr>
      <vt:lpstr>کاربردهای فناوری نانو در صنعت بتن</vt:lpstr>
      <vt:lpstr>مروری بر جنبه های فنی کاربرد نانو مواد در بتن</vt:lpstr>
      <vt:lpstr>مروری بر جنبه های فنی کاربرد نانو مواد در بتن</vt:lpstr>
      <vt:lpstr>مروری بر جنبه های فنی کاربرد نانو مواد در بتن</vt:lpstr>
      <vt:lpstr>مروری بر جنبه های فنی کاربرد نانو مواد در بتن</vt:lpstr>
      <vt:lpstr>مروری بر جنبه های فنی کاربرد نانو مواد در بتن</vt:lpstr>
      <vt:lpstr>مروری بر جنبه های فنی کاربرد نانو مواد در بتن</vt:lpstr>
      <vt:lpstr>تخریب آلاینده ها و خود تمیز کردن بتن</vt:lpstr>
      <vt:lpstr>تخریب آلاینده ها و خود تمیز کردن بتن</vt:lpstr>
      <vt:lpstr>تخریب آلاینده ها و خود تمیز کردن بتن</vt:lpstr>
      <vt:lpstr>تخریب آلاینده ها و خود تمیز کردن بتن</vt:lpstr>
      <vt:lpstr>فرآیند سنتز سیمان با مواد نانو</vt:lpstr>
      <vt:lpstr>دستگاه های مبتنی بر فناوری نانو</vt:lpstr>
      <vt:lpstr>عرصه هایی که نانو فناوری می تواند سبب بهبود شرایط صنعت ساخت و ساز شود</vt:lpstr>
      <vt:lpstr>برجسته ترین نتایج مستقیم استفاه از نانوفناوری در صنعت ساختمان </vt:lpstr>
      <vt:lpstr>برجسته ترین نتایج مستقیم استفاه از نانوفناوری در صنعت ساختمان </vt:lpstr>
      <vt:lpstr>نقش نانو فناوری در بهبود ویژگی های بتن</vt:lpstr>
      <vt:lpstr>نقش نانو فناوری در بهبود ویژگی های بتن</vt:lpstr>
      <vt:lpstr>نقش نانو فناوری در بهبود ویژگی های بتن</vt:lpstr>
      <vt:lpstr>نقش نانو فناوری در بهبود ویژگی های بتن</vt:lpstr>
      <vt:lpstr>فناوری نانو و بتن های ویژه</vt:lpstr>
      <vt:lpstr>فناوری نانو و بتن های ویژه</vt:lpstr>
      <vt:lpstr>فناوری نانو و بتن های ویژه</vt:lpstr>
      <vt:lpstr>مبانی طراحی مخلوط بتن خود تراکم</vt:lpstr>
      <vt:lpstr>مبانی طراحی مخلوط بتن خود تراکم</vt:lpstr>
      <vt:lpstr>مبانی طراحی مخلوط بتن خود تراکم</vt:lpstr>
      <vt:lpstr>ویژگی­های بتن خودتراکم</vt:lpstr>
      <vt:lpstr>ویژگی­های بتن خودتراکم</vt:lpstr>
      <vt:lpstr>ویژگی­های بتن خودتراکم</vt:lpstr>
      <vt:lpstr>تنظیم طرح مخلوط</vt:lpstr>
      <vt:lpstr>تنظیم طرح مخلوط</vt:lpstr>
      <vt:lpstr>تنظیم طرح مخلوط</vt:lpstr>
      <vt:lpstr>تنظیم طرح مخلوط</vt:lpstr>
      <vt:lpstr>تنظیم طرح مخلوط</vt:lpstr>
      <vt:lpstr>تنظیم طرح مخلوط</vt:lpstr>
      <vt:lpstr>تنظیم طرح مخلوط</vt:lpstr>
      <vt:lpstr>تنظیم طرح مخلوط</vt:lpstr>
      <vt:lpstr>تنظیم طرح مخلوط</vt:lpstr>
      <vt:lpstr>تنظیم طرح مخلوط</vt:lpstr>
      <vt:lpstr>نمونه های کاربردی</vt:lpstr>
      <vt:lpstr>نمونه های کاربردی</vt:lpstr>
      <vt:lpstr>تشریح یک نمونه عملی</vt:lpstr>
      <vt:lpstr>تشریح یک نمونه عملی</vt:lpstr>
      <vt:lpstr>تشریح یک نمونه عملی</vt:lpstr>
      <vt:lpstr>تشریح یک نمونه عملی</vt:lpstr>
      <vt:lpstr>روش های کنترل کیفیت بتن خودتراکم </vt:lpstr>
      <vt:lpstr>روش های کنترل کیفیت بتن خودتراکم </vt:lpstr>
      <vt:lpstr>روش های کنترل کیفیت بتن خودتراکم </vt:lpstr>
      <vt:lpstr>کنترل مقاومت فشاری بتن خود تراکم</vt:lpstr>
      <vt:lpstr>کنترل مقاومت فشاری بتن خود تراکم</vt:lpstr>
      <vt:lpstr>کنترل مقاومت فشاری بتن خود تراکم</vt:lpstr>
      <vt:lpstr>کنترل مقاومت فشاری بتن خود تراکم</vt:lpstr>
      <vt:lpstr>کنترل مقاومت فشاری بتن خود تراکم</vt:lpstr>
      <vt:lpstr>نتایج آزمایش</vt:lpstr>
      <vt:lpstr>نتایج آزمایش</vt:lpstr>
      <vt:lpstr>نتایج آزمایش</vt:lpstr>
      <vt:lpstr>نتایج آزمایش</vt:lpstr>
      <vt:lpstr>مقاوم سازی مقاطع بتنی به کمک نانو الیاف</vt:lpstr>
      <vt:lpstr>افزایش مقاومت کششی و کاهش ترک خوردگی بتن</vt:lpstr>
      <vt:lpstr>افزایش مقاومت کششی و کاهش ترک خوردگی بتن</vt:lpstr>
      <vt:lpstr>نتیجه گیری</vt:lpstr>
      <vt:lpstr>منابع</vt:lpstr>
      <vt:lpstr>منابع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فناوری نانو در بتن</dc:title>
  <dc:creator>Windows User</dc:creator>
  <cp:lastModifiedBy>Asus</cp:lastModifiedBy>
  <cp:revision>137</cp:revision>
  <dcterms:created xsi:type="dcterms:W3CDTF">2019-09-20T22:00:35Z</dcterms:created>
  <dcterms:modified xsi:type="dcterms:W3CDTF">2025-09-11T20:25:08Z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74062900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