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22"/>
  </p:notesMasterIdLst>
  <p:handoutMasterIdLst>
    <p:handoutMasterId r:id="rId23"/>
  </p:handoutMasterIdLst>
  <p:sldIdLst>
    <p:sldId id="265" r:id="rId2"/>
    <p:sldId id="266" r:id="rId3"/>
    <p:sldId id="268" r:id="rId4"/>
    <p:sldId id="329" r:id="rId5"/>
    <p:sldId id="321" r:id="rId6"/>
    <p:sldId id="334" r:id="rId7"/>
    <p:sldId id="330" r:id="rId8"/>
    <p:sldId id="331" r:id="rId9"/>
    <p:sldId id="332" r:id="rId10"/>
    <p:sldId id="333" r:id="rId11"/>
    <p:sldId id="322" r:id="rId12"/>
    <p:sldId id="323" r:id="rId13"/>
    <p:sldId id="324" r:id="rId14"/>
    <p:sldId id="325" r:id="rId15"/>
    <p:sldId id="326" r:id="rId16"/>
    <p:sldId id="327" r:id="rId17"/>
    <p:sldId id="328" r:id="rId18"/>
    <p:sldId id="298" r:id="rId19"/>
    <p:sldId id="299" r:id="rId20"/>
    <p:sldId id="30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showGuides="1">
      <p:cViewPr varScale="1">
        <p:scale>
          <a:sx n="76" d="100"/>
          <a:sy n="76" d="100"/>
        </p:scale>
        <p:origin x="869"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76" d="100"/>
          <a:sy n="76" d="100"/>
        </p:scale>
        <p:origin x="24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t>9/22/2025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t>9/22/2025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a:t>
            </a:fld>
            <a:endParaRPr lang="en-US"/>
          </a:p>
        </p:txBody>
      </p:sp>
    </p:spTree>
    <p:extLst>
      <p:ext uri="{BB962C8B-B14F-4D97-AF65-F5344CB8AC3E}">
        <p14:creationId xmlns:p14="http://schemas.microsoft.com/office/powerpoint/2010/main" val="1874629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10</a:t>
            </a:fld>
            <a:endParaRPr lang="en-US"/>
          </a:p>
        </p:txBody>
      </p:sp>
    </p:spTree>
    <p:extLst>
      <p:ext uri="{BB962C8B-B14F-4D97-AF65-F5344CB8AC3E}">
        <p14:creationId xmlns:p14="http://schemas.microsoft.com/office/powerpoint/2010/main" val="2552423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11</a:t>
            </a:fld>
            <a:endParaRPr lang="en-US"/>
          </a:p>
        </p:txBody>
      </p:sp>
    </p:spTree>
    <p:extLst>
      <p:ext uri="{BB962C8B-B14F-4D97-AF65-F5344CB8AC3E}">
        <p14:creationId xmlns:p14="http://schemas.microsoft.com/office/powerpoint/2010/main" val="2620985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12</a:t>
            </a:fld>
            <a:endParaRPr lang="en-US"/>
          </a:p>
        </p:txBody>
      </p:sp>
    </p:spTree>
    <p:extLst>
      <p:ext uri="{BB962C8B-B14F-4D97-AF65-F5344CB8AC3E}">
        <p14:creationId xmlns:p14="http://schemas.microsoft.com/office/powerpoint/2010/main" val="1757771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13</a:t>
            </a:fld>
            <a:endParaRPr lang="en-US"/>
          </a:p>
        </p:txBody>
      </p:sp>
    </p:spTree>
    <p:extLst>
      <p:ext uri="{BB962C8B-B14F-4D97-AF65-F5344CB8AC3E}">
        <p14:creationId xmlns:p14="http://schemas.microsoft.com/office/powerpoint/2010/main" val="2563291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14</a:t>
            </a:fld>
            <a:endParaRPr lang="en-US"/>
          </a:p>
        </p:txBody>
      </p:sp>
    </p:spTree>
    <p:extLst>
      <p:ext uri="{BB962C8B-B14F-4D97-AF65-F5344CB8AC3E}">
        <p14:creationId xmlns:p14="http://schemas.microsoft.com/office/powerpoint/2010/main" val="1959282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15</a:t>
            </a:fld>
            <a:endParaRPr lang="en-US"/>
          </a:p>
        </p:txBody>
      </p:sp>
    </p:spTree>
    <p:extLst>
      <p:ext uri="{BB962C8B-B14F-4D97-AF65-F5344CB8AC3E}">
        <p14:creationId xmlns:p14="http://schemas.microsoft.com/office/powerpoint/2010/main" val="28811331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16</a:t>
            </a:fld>
            <a:endParaRPr lang="en-US"/>
          </a:p>
        </p:txBody>
      </p:sp>
    </p:spTree>
    <p:extLst>
      <p:ext uri="{BB962C8B-B14F-4D97-AF65-F5344CB8AC3E}">
        <p14:creationId xmlns:p14="http://schemas.microsoft.com/office/powerpoint/2010/main" val="2973657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17</a:t>
            </a:fld>
            <a:endParaRPr lang="en-US"/>
          </a:p>
        </p:txBody>
      </p:sp>
    </p:spTree>
    <p:extLst>
      <p:ext uri="{BB962C8B-B14F-4D97-AF65-F5344CB8AC3E}">
        <p14:creationId xmlns:p14="http://schemas.microsoft.com/office/powerpoint/2010/main" val="1306436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a:t>
            </a:fld>
            <a:endParaRPr lang="en-US"/>
          </a:p>
        </p:txBody>
      </p:sp>
    </p:spTree>
    <p:extLst>
      <p:ext uri="{BB962C8B-B14F-4D97-AF65-F5344CB8AC3E}">
        <p14:creationId xmlns:p14="http://schemas.microsoft.com/office/powerpoint/2010/main" val="494907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3</a:t>
            </a:fld>
            <a:endParaRPr lang="en-US"/>
          </a:p>
        </p:txBody>
      </p:sp>
    </p:spTree>
    <p:extLst>
      <p:ext uri="{BB962C8B-B14F-4D97-AF65-F5344CB8AC3E}">
        <p14:creationId xmlns:p14="http://schemas.microsoft.com/office/powerpoint/2010/main" val="1007350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4</a:t>
            </a:fld>
            <a:endParaRPr lang="en-US"/>
          </a:p>
        </p:txBody>
      </p:sp>
    </p:spTree>
    <p:extLst>
      <p:ext uri="{BB962C8B-B14F-4D97-AF65-F5344CB8AC3E}">
        <p14:creationId xmlns:p14="http://schemas.microsoft.com/office/powerpoint/2010/main" val="3045629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5</a:t>
            </a:fld>
            <a:endParaRPr lang="en-US"/>
          </a:p>
        </p:txBody>
      </p:sp>
    </p:spTree>
    <p:extLst>
      <p:ext uri="{BB962C8B-B14F-4D97-AF65-F5344CB8AC3E}">
        <p14:creationId xmlns:p14="http://schemas.microsoft.com/office/powerpoint/2010/main" val="567958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6</a:t>
            </a:fld>
            <a:endParaRPr lang="en-US"/>
          </a:p>
        </p:txBody>
      </p:sp>
    </p:spTree>
    <p:extLst>
      <p:ext uri="{BB962C8B-B14F-4D97-AF65-F5344CB8AC3E}">
        <p14:creationId xmlns:p14="http://schemas.microsoft.com/office/powerpoint/2010/main" val="1968439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7</a:t>
            </a:fld>
            <a:endParaRPr lang="en-US"/>
          </a:p>
        </p:txBody>
      </p:sp>
    </p:spTree>
    <p:extLst>
      <p:ext uri="{BB962C8B-B14F-4D97-AF65-F5344CB8AC3E}">
        <p14:creationId xmlns:p14="http://schemas.microsoft.com/office/powerpoint/2010/main" val="752142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8</a:t>
            </a:fld>
            <a:endParaRPr lang="en-US"/>
          </a:p>
        </p:txBody>
      </p:sp>
    </p:spTree>
    <p:extLst>
      <p:ext uri="{BB962C8B-B14F-4D97-AF65-F5344CB8AC3E}">
        <p14:creationId xmlns:p14="http://schemas.microsoft.com/office/powerpoint/2010/main" val="1447441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9</a:t>
            </a:fld>
            <a:endParaRPr lang="en-US"/>
          </a:p>
        </p:txBody>
      </p:sp>
    </p:spTree>
    <p:extLst>
      <p:ext uri="{BB962C8B-B14F-4D97-AF65-F5344CB8AC3E}">
        <p14:creationId xmlns:p14="http://schemas.microsoft.com/office/powerpoint/2010/main" val="789930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9/22/2025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6467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EAB7D7-3608-4730-B2E2-670834DF882C}" type="datetimeFigureOut">
              <a:rPr lang="en-US" smtClean="0"/>
              <a:t>9/22/2025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82188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EAB7D7-3608-4730-B2E2-670834DF882C}" type="datetimeFigureOut">
              <a:rPr lang="en-US" smtClean="0"/>
              <a:t>9/22/2025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38883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9/22/2025</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9/22/2025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19879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1658" y="1709738"/>
            <a:ext cx="10105791" cy="2862262"/>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p:cNvSpPr>
            <a:spLocks noGrp="1"/>
          </p:cNvSpPr>
          <p:nvPr>
            <p:ph type="dt" sz="half" idx="10"/>
          </p:nvPr>
        </p:nvSpPr>
        <p:spPr/>
        <p:txBody>
          <a:bodyPr/>
          <a:lstStyle/>
          <a:p>
            <a:fld id="{84EAB7D7-3608-4730-B2E2-670834DF882C}" type="datetimeFigureOut">
              <a:rPr lang="en-US" smtClean="0"/>
              <a:t>9/22/2025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406768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EAB7D7-3608-4730-B2E2-670834DF882C}" type="datetimeFigureOut">
              <a:rPr lang="en-US" smtClean="0"/>
              <a:t>9/22/2025</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063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324100" y="274638"/>
            <a:ext cx="9023350" cy="1143000"/>
          </a:xfrm>
        </p:spPr>
        <p:txBody>
          <a:bodyPr/>
          <a:lstStyle/>
          <a:p>
            <a:r>
              <a:rPr lang="en-US"/>
              <a:t>Click to edit Master title style</a:t>
            </a:r>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EAB7D7-3608-4730-B2E2-670834DF882C}" type="datetimeFigureOut">
              <a:rPr lang="en-US" smtClean="0"/>
              <a:t>9/22/2025</a:t>
            </a:fld>
            <a:endParaRPr lang="en-US"/>
          </a:p>
        </p:txBody>
      </p:sp>
      <p:sp>
        <p:nvSpPr>
          <p:cNvPr id="8" name="Footer Placeholder 7"/>
          <p:cNvSpPr>
            <a:spLocks noGrp="1"/>
          </p:cNvSpPr>
          <p:nvPr>
            <p:ph type="ftr" sz="quarter" idx="11"/>
          </p:nvPr>
        </p:nvSpPr>
        <p:spPr/>
        <p:txBody>
          <a:bodyPr/>
          <a:lstStyle/>
          <a:p>
            <a:r>
              <a:rPr lang="en-US" dirty="0"/>
              <a:t>Add a footer</a:t>
            </a:r>
          </a:p>
        </p:txBody>
      </p:sp>
      <p:sp>
        <p:nvSpPr>
          <p:cNvPr id="9" name="Slide Number Placeholder 8"/>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23166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EAB7D7-3608-4730-B2E2-670834DF882C}" type="datetimeFigureOut">
              <a:rPr lang="en-US" smtClean="0"/>
              <a:t>9/22/2025</a:t>
            </a:fld>
            <a:endParaRPr lang="en-US"/>
          </a:p>
        </p:txBody>
      </p:sp>
      <p:sp>
        <p:nvSpPr>
          <p:cNvPr id="4" name="Footer Placeholder 3"/>
          <p:cNvSpPr>
            <a:spLocks noGrp="1"/>
          </p:cNvSpPr>
          <p:nvPr>
            <p:ph type="ftr" sz="quarter" idx="11"/>
          </p:nvPr>
        </p:nvSpPr>
        <p:spPr/>
        <p:txBody>
          <a:bodyPr/>
          <a:lstStyle/>
          <a:p>
            <a:r>
              <a:rPr lang="en-US" dirty="0"/>
              <a:t>Add a footer</a:t>
            </a:r>
          </a:p>
        </p:txBody>
      </p:sp>
      <p:sp>
        <p:nvSpPr>
          <p:cNvPr id="5" name="Slide Number Placeholder 4"/>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51058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t>9/22/2025</a:t>
            </a:fld>
            <a:endParaRPr lang="en-US"/>
          </a:p>
        </p:txBody>
      </p:sp>
      <p:sp>
        <p:nvSpPr>
          <p:cNvPr id="3" name="Footer Placeholder 2"/>
          <p:cNvSpPr>
            <a:spLocks noGrp="1"/>
          </p:cNvSpPr>
          <p:nvPr>
            <p:ph type="ftr" sz="quarter" idx="11"/>
          </p:nvPr>
        </p:nvSpPr>
        <p:spPr/>
        <p:txBody>
          <a:bodyPr/>
          <a:lstStyle/>
          <a:p>
            <a:r>
              <a:rPr lang="en-US" dirty="0"/>
              <a:t>Add a footer</a:t>
            </a:r>
          </a:p>
        </p:txBody>
      </p:sp>
      <p:sp>
        <p:nvSpPr>
          <p:cNvPr id="4" name="Slide Number Placeholder 3"/>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21514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9/22/2025</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19871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9/22/2025</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6193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84EAB7D7-3608-4730-B2E2-670834DF882C}" type="datetimeFigureOut">
              <a:rPr lang="en-US" smtClean="0"/>
              <a:pPr/>
              <a:t>9/22/2025</a:t>
            </a:fld>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Add a footer</a:t>
            </a:r>
            <a:endParaRPr lang="en-US" dirty="0"/>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B7BAC7-FE87-40F6-AA24-4F4685D1B022}" type="slidenum">
              <a:rPr lang="en-US" smtClean="0"/>
              <a:pPr/>
              <a:t>‹#›</a:t>
            </a:fld>
            <a:endParaRPr lang="en-US"/>
          </a:p>
        </p:txBody>
      </p:sp>
    </p:spTree>
    <p:extLst>
      <p:ext uri="{BB962C8B-B14F-4D97-AF65-F5344CB8AC3E}">
        <p14:creationId xmlns:p14="http://schemas.microsoft.com/office/powerpoint/2010/main"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5060" y="304800"/>
            <a:ext cx="6721880" cy="6248400"/>
          </a:xfrm>
          <a:prstGeom prst="rect">
            <a:avLst/>
          </a:prstGeom>
          <a:effectLst>
            <a:glow rad="139700">
              <a:schemeClr val="accent1">
                <a:satMod val="175000"/>
                <a:alpha val="40000"/>
              </a:schemeClr>
            </a:glow>
          </a:effectLst>
        </p:spPr>
      </p:pic>
    </p:spTree>
    <p:extLst>
      <p:ext uri="{BB962C8B-B14F-4D97-AF65-F5344CB8AC3E}">
        <p14:creationId xmlns:p14="http://schemas.microsoft.com/office/powerpoint/2010/main" val="923078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4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ژئوكامپوزيت</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1847654" y="1542821"/>
            <a:ext cx="10062034" cy="4771118"/>
          </a:xfrm>
        </p:spPr>
        <p:txBody>
          <a:bodyPr>
            <a:normAutofit/>
          </a:bodyPr>
          <a:lstStyle/>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محصولات حاصله از مجموعه گروه های بالا به صورت لایه ای یا تركیبی است كه برای كاربری های خاص مواد افزودنی دیگری هم به آن اضافه می شود.</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5" name="Picture 4">
            <a:extLst>
              <a:ext uri="{FF2B5EF4-FFF2-40B4-BE49-F238E27FC236}">
                <a16:creationId xmlns:a16="http://schemas.microsoft.com/office/drawing/2014/main" id="{0C9C7FE3-951B-4C42-8A9F-6EE3F7823B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61410" y="2663959"/>
            <a:ext cx="4869180" cy="36499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143458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ديوارهاي مسلح با ژئوتكستايل</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1722552" y="1542821"/>
            <a:ext cx="10328538" cy="4950054"/>
          </a:xfrm>
        </p:spPr>
        <p:txBody>
          <a:bodyPr>
            <a:normAutofit/>
          </a:bodyPr>
          <a:lstStyle/>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کابردهای دیوارهای مسلح ژئوتکستایل</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a:p>
            <a:pPr algn="just" rtl="1">
              <a:lnSpc>
                <a:spcPct val="150000"/>
              </a:lnSpc>
              <a:spcAft>
                <a:spcPts val="800"/>
              </a:spcAft>
            </a:pPr>
            <a:r>
              <a:rPr lang="fa-IR" sz="1800" b="1" dirty="0">
                <a:effectLst/>
                <a:latin typeface="Times New Roman" panose="02020603050405020304" pitchFamily="18" charset="0"/>
                <a:ea typeface="Calibri" panose="020F0502020204030204" pitchFamily="34" charset="0"/>
                <a:cs typeface="B Nazanin" panose="00000400000000000000" pitchFamily="2" charset="-78"/>
              </a:rPr>
              <a:t>پايه پل ها</a:t>
            </a:r>
          </a:p>
          <a:p>
            <a:pPr algn="just" rtl="1">
              <a:lnSpc>
                <a:spcPct val="150000"/>
              </a:lnSpc>
              <a:spcAft>
                <a:spcPts val="800"/>
              </a:spcAft>
            </a:pPr>
            <a:r>
              <a:rPr lang="fa-IR" sz="1800" b="1" dirty="0">
                <a:effectLst/>
                <a:latin typeface="Times New Roman" panose="02020603050405020304" pitchFamily="18" charset="0"/>
                <a:ea typeface="Calibri" panose="020F0502020204030204" pitchFamily="34" charset="0"/>
                <a:cs typeface="B Nazanin" panose="00000400000000000000" pitchFamily="2" charset="-78"/>
              </a:rPr>
              <a:t>دیواره بزرگراه ها وجاده ها</a:t>
            </a:r>
          </a:p>
          <a:p>
            <a:pPr algn="just" rtl="1">
              <a:lnSpc>
                <a:spcPct val="150000"/>
              </a:lnSpc>
              <a:spcAft>
                <a:spcPts val="800"/>
              </a:spcAft>
            </a:pPr>
            <a:r>
              <a:rPr lang="fa-IR" sz="1800" b="1" dirty="0">
                <a:effectLst/>
                <a:latin typeface="Times New Roman" panose="02020603050405020304" pitchFamily="18" charset="0"/>
                <a:ea typeface="Calibri" panose="020F0502020204030204" pitchFamily="34" charset="0"/>
                <a:cs typeface="B Nazanin" panose="00000400000000000000" pitchFamily="2" charset="-78"/>
              </a:rPr>
              <a:t>سازه هاي خطوط راه آهن</a:t>
            </a:r>
          </a:p>
          <a:p>
            <a:pPr algn="just" rtl="1">
              <a:lnSpc>
                <a:spcPct val="150000"/>
              </a:lnSpc>
              <a:spcAft>
                <a:spcPts val="800"/>
              </a:spcAft>
            </a:pPr>
            <a:r>
              <a:rPr lang="ar-IQ" sz="1800" b="1" dirty="0">
                <a:effectLst/>
                <a:latin typeface="Times New Roman" panose="02020603050405020304" pitchFamily="18" charset="0"/>
                <a:ea typeface="Calibri" panose="020F0502020204030204" pitchFamily="34" charset="0"/>
                <a:cs typeface="B Nazanin" panose="00000400000000000000" pitchFamily="2" charset="-78"/>
              </a:rPr>
              <a:t>سازه هاي صنعتي</a:t>
            </a:r>
            <a:endParaRPr lang="fa-IR" sz="1800" b="1" dirty="0">
              <a:effectLst/>
              <a:latin typeface="Times New Roman" panose="02020603050405020304" pitchFamily="18" charset="0"/>
              <a:ea typeface="Calibri" panose="020F0502020204030204" pitchFamily="34" charset="0"/>
              <a:cs typeface="B Nazanin" panose="00000400000000000000" pitchFamily="2" charset="-78"/>
            </a:endParaRPr>
          </a:p>
          <a:p>
            <a:pPr algn="just" rtl="1">
              <a:lnSpc>
                <a:spcPct val="150000"/>
              </a:lnSpc>
              <a:spcAft>
                <a:spcPts val="800"/>
              </a:spcAft>
            </a:pPr>
            <a:r>
              <a:rPr lang="ar-IQ" sz="1800" b="1" dirty="0">
                <a:effectLst/>
                <a:latin typeface="Times New Roman" panose="02020603050405020304" pitchFamily="18" charset="0"/>
                <a:ea typeface="Calibri" panose="020F0502020204030204" pitchFamily="34" charset="0"/>
                <a:cs typeface="B Nazanin" panose="00000400000000000000" pitchFamily="2" charset="-78"/>
              </a:rPr>
              <a:t>كانال هاي آب وآبراه ها</a:t>
            </a:r>
            <a:endParaRPr lang="fa-IR" sz="1800" b="1" dirty="0">
              <a:effectLst/>
              <a:latin typeface="Times New Roman" panose="02020603050405020304" pitchFamily="18" charset="0"/>
              <a:ea typeface="Calibri" panose="020F0502020204030204" pitchFamily="34" charset="0"/>
              <a:cs typeface="B Nazanin" panose="00000400000000000000" pitchFamily="2" charset="-78"/>
            </a:endParaRPr>
          </a:p>
          <a:p>
            <a:pPr algn="just" rtl="1">
              <a:lnSpc>
                <a:spcPct val="150000"/>
              </a:lnSpc>
              <a:spcAft>
                <a:spcPts val="800"/>
              </a:spcAft>
            </a:pPr>
            <a:r>
              <a:rPr lang="fa-IR" sz="1800" b="1" dirty="0">
                <a:effectLst/>
                <a:latin typeface="Times New Roman" panose="02020603050405020304" pitchFamily="18" charset="0"/>
                <a:ea typeface="Calibri" panose="020F0502020204030204" pitchFamily="34" charset="0"/>
                <a:cs typeface="B Nazanin" panose="00000400000000000000" pitchFamily="2" charset="-78"/>
              </a:rPr>
              <a:t>سازه هاي حفاظتي</a:t>
            </a:r>
          </a:p>
          <a:p>
            <a:pPr algn="just" rtl="1">
              <a:lnSpc>
                <a:spcPct val="150000"/>
              </a:lnSpc>
              <a:spcAft>
                <a:spcPts val="800"/>
              </a:spcAft>
            </a:pPr>
            <a:r>
              <a:rPr lang="fa-IR" sz="1800" b="1" dirty="0">
                <a:effectLst/>
                <a:latin typeface="Times New Roman" panose="02020603050405020304" pitchFamily="18" charset="0"/>
                <a:ea typeface="Calibri" panose="020F0502020204030204" pitchFamily="34" charset="0"/>
                <a:cs typeface="B Nazanin" panose="00000400000000000000" pitchFamily="2" charset="-78"/>
              </a:rPr>
              <a:t>ديوارهاي مناطق كوهستاني</a:t>
            </a:r>
            <a:endParaRPr lang="en-US" sz="1800" b="1" dirty="0">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7" name="Picture 6">
            <a:extLst>
              <a:ext uri="{FF2B5EF4-FFF2-40B4-BE49-F238E27FC236}">
                <a16:creationId xmlns:a16="http://schemas.microsoft.com/office/drawing/2014/main" id="{148F8F96-E272-44DA-8759-4CFE26D4A5D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6178" y="4236262"/>
            <a:ext cx="3952875" cy="24307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98" name="Picture 2" descr="نقش ژئوتکستایل در زهکشی زیر زمینی، پشت دیوار حائل، ستون‌ها و سطوح عمودی -  ژئوتکستایل">
            <a:extLst>
              <a:ext uri="{FF2B5EF4-FFF2-40B4-BE49-F238E27FC236}">
                <a16:creationId xmlns:a16="http://schemas.microsoft.com/office/drawing/2014/main" id="{9E1F1955-023D-43D4-AF81-85949ADEAE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178" y="1431427"/>
            <a:ext cx="3952874" cy="26188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0" name="Picture 4" descr="خصوصیات و کاربردهای مصالح ژئوسنتتیک">
            <a:extLst>
              <a:ext uri="{FF2B5EF4-FFF2-40B4-BE49-F238E27FC236}">
                <a16:creationId xmlns:a16="http://schemas.microsoft.com/office/drawing/2014/main" id="{6B97878A-5B00-42AC-A11A-EF140F3636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6820" y="4236262"/>
            <a:ext cx="3952875" cy="24307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2" name="Picture 6" descr="شرکت مهندسی گروه آرین خاک ایرانیان - کاربرد ژئوتکستایل و ژئوگرید در لوله  های انتقال ( مدفون زیر خاک)">
            <a:extLst>
              <a:ext uri="{FF2B5EF4-FFF2-40B4-BE49-F238E27FC236}">
                <a16:creationId xmlns:a16="http://schemas.microsoft.com/office/drawing/2014/main" id="{90CDEF4B-CA5A-41EF-81AD-284316D4E7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7310" y="1431427"/>
            <a:ext cx="3952385" cy="25864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3979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مدلسازی دو بعدی</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7192652" y="1542821"/>
            <a:ext cx="4717036" cy="4950054"/>
          </a:xfrm>
        </p:spPr>
        <p:txBody>
          <a:bodyPr>
            <a:normAutofit/>
          </a:bodyPr>
          <a:lstStyle/>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عرض فونداسیون = 25 متر</a:t>
            </a:r>
          </a:p>
          <a:p>
            <a:pPr marL="0" indent="0" algn="just" rtl="1">
              <a:lnSpc>
                <a:spcPct val="150000"/>
              </a:lnSpc>
              <a:spcAft>
                <a:spcPts val="800"/>
              </a:spcAft>
              <a:buNone/>
            </a:pPr>
            <a:r>
              <a:rPr lang="fa-IR" sz="1800" dirty="0">
                <a:latin typeface="Times New Roman" panose="02020603050405020304" pitchFamily="18" charset="0"/>
                <a:ea typeface="Calibri" panose="020F0502020204030204" pitchFamily="34" charset="0"/>
                <a:cs typeface="B Nazanin" panose="00000400000000000000" pitchFamily="2" charset="-78"/>
              </a:rPr>
              <a:t>عمق فونداسیون = 10 متر</a:t>
            </a:r>
          </a:p>
          <a:p>
            <a:pPr marL="0" indent="0" algn="just" rtl="1">
              <a:lnSpc>
                <a:spcPct val="150000"/>
              </a:lnSpc>
              <a:spcAft>
                <a:spcPts val="800"/>
              </a:spcAft>
              <a:buNone/>
            </a:pPr>
            <a:r>
              <a:rPr lang="fa-IR" sz="1800" dirty="0">
                <a:latin typeface="Times New Roman" panose="02020603050405020304" pitchFamily="18" charset="0"/>
                <a:ea typeface="Calibri" panose="020F0502020204030204" pitchFamily="34" charset="0"/>
                <a:cs typeface="B Nazanin" panose="00000400000000000000" pitchFamily="2" charset="-78"/>
              </a:rPr>
              <a:t>عرض خاکریز = 15 متر</a:t>
            </a:r>
          </a:p>
          <a:p>
            <a:pPr marL="0" indent="0" algn="just" rtl="1">
              <a:lnSpc>
                <a:spcPct val="150000"/>
              </a:lnSpc>
              <a:spcAft>
                <a:spcPts val="800"/>
              </a:spcAft>
              <a:buNone/>
            </a:pPr>
            <a:r>
              <a:rPr lang="fa-IR" sz="1800" dirty="0">
                <a:latin typeface="Times New Roman" panose="02020603050405020304" pitchFamily="18" charset="0"/>
                <a:ea typeface="Calibri" panose="020F0502020204030204" pitchFamily="34" charset="0"/>
                <a:cs typeface="B Nazanin" panose="00000400000000000000" pitchFamily="2" charset="-78"/>
              </a:rPr>
              <a:t>عمق خاکریز = 6 متر</a:t>
            </a:r>
          </a:p>
          <a:p>
            <a:pPr marL="0" indent="0" algn="just" rtl="1">
              <a:lnSpc>
                <a:spcPct val="150000"/>
              </a:lnSpc>
              <a:spcAft>
                <a:spcPts val="800"/>
              </a:spcAft>
              <a:buNone/>
            </a:pPr>
            <a:r>
              <a:rPr lang="fa-IR" sz="1800" dirty="0">
                <a:latin typeface="Times New Roman" panose="02020603050405020304" pitchFamily="18" charset="0"/>
                <a:ea typeface="Calibri" panose="020F0502020204030204" pitchFamily="34" charset="0"/>
                <a:cs typeface="B Nazanin" panose="00000400000000000000" pitchFamily="2" charset="-78"/>
              </a:rPr>
              <a:t>عرض دیوار = 1 متر</a:t>
            </a:r>
          </a:p>
          <a:p>
            <a:pPr marL="0" indent="0" algn="just" rtl="1">
              <a:lnSpc>
                <a:spcPct val="150000"/>
              </a:lnSpc>
              <a:spcAft>
                <a:spcPts val="800"/>
              </a:spcAft>
              <a:buNone/>
            </a:pPr>
            <a:r>
              <a:rPr lang="fa-IR" sz="1800" dirty="0">
                <a:latin typeface="Times New Roman" panose="02020603050405020304" pitchFamily="18" charset="0"/>
                <a:ea typeface="Calibri" panose="020F0502020204030204" pitchFamily="34" charset="0"/>
                <a:cs typeface="B Nazanin" panose="00000400000000000000" pitchFamily="2" charset="-78"/>
              </a:rPr>
              <a:t>ضخامت دیوار = 0/148 متر</a:t>
            </a:r>
          </a:p>
          <a:p>
            <a:pPr marL="0" indent="0" algn="just" rtl="1">
              <a:lnSpc>
                <a:spcPct val="150000"/>
              </a:lnSpc>
              <a:spcAft>
                <a:spcPts val="800"/>
              </a:spcAft>
              <a:buNone/>
            </a:pP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5" name="Picture 4">
            <a:extLst>
              <a:ext uri="{FF2B5EF4-FFF2-40B4-BE49-F238E27FC236}">
                <a16:creationId xmlns:a16="http://schemas.microsoft.com/office/drawing/2014/main" id="{5A74BA1F-583E-452C-B0C6-A93A4ACCA9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37936" y="2482418"/>
            <a:ext cx="5021580" cy="3070860"/>
          </a:xfrm>
          <a:prstGeom prst="rect">
            <a:avLst/>
          </a:prstGeom>
          <a:noFill/>
          <a:ln>
            <a:noFill/>
          </a:ln>
        </p:spPr>
      </p:pic>
    </p:spTree>
    <p:extLst>
      <p:ext uri="{BB962C8B-B14F-4D97-AF65-F5344CB8AC3E}">
        <p14:creationId xmlns:p14="http://schemas.microsoft.com/office/powerpoint/2010/main" val="1103666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مشخصات مصالح</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7192652" y="1542821"/>
            <a:ext cx="4717036" cy="4950054"/>
          </a:xfrm>
        </p:spPr>
        <p:txBody>
          <a:bodyPr>
            <a:normAutofit/>
          </a:bodyPr>
          <a:lstStyle/>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مدول یانگ لایه ژئوتکستایل = 2/5 گیگا نیوتن بر متر مربع</a:t>
            </a:r>
          </a:p>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مقاومت تسلیم کششی لایه ژئوتکستایل = 100 کیلونیوتن</a:t>
            </a:r>
          </a:p>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وزن مخصوص دیوار = 30/405 کیلونیوتن بر متر مکعب</a:t>
            </a:r>
          </a:p>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مدول یانگ دیوار = 40/5 کیلونیوتن بر متر مکعب</a:t>
            </a:r>
          </a:p>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نسبت پوآسون دیوار = 0/15</a:t>
            </a:r>
          </a:p>
          <a:p>
            <a:pPr marL="0" indent="0" algn="just" rtl="1">
              <a:lnSpc>
                <a:spcPct val="150000"/>
              </a:lnSpc>
              <a:spcAft>
                <a:spcPts val="800"/>
              </a:spcAft>
              <a:buNone/>
            </a:pP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6" name="Picture 5">
            <a:extLst>
              <a:ext uri="{FF2B5EF4-FFF2-40B4-BE49-F238E27FC236}">
                <a16:creationId xmlns:a16="http://schemas.microsoft.com/office/drawing/2014/main" id="{443B9618-1478-4387-A4BA-8BACB6A6BD2C}"/>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895054" y="3429000"/>
            <a:ext cx="5576919" cy="1325563"/>
          </a:xfrm>
          <a:prstGeom prst="rect">
            <a:avLst/>
          </a:prstGeom>
        </p:spPr>
      </p:pic>
      <p:sp>
        <p:nvSpPr>
          <p:cNvPr id="7" name="TextBox 6">
            <a:extLst>
              <a:ext uri="{FF2B5EF4-FFF2-40B4-BE49-F238E27FC236}">
                <a16:creationId xmlns:a16="http://schemas.microsoft.com/office/drawing/2014/main" id="{F84C2C6A-0026-4CE5-A0B5-30D8B1304642}"/>
              </a:ext>
            </a:extLst>
          </p:cNvPr>
          <p:cNvSpPr txBox="1"/>
          <p:nvPr/>
        </p:nvSpPr>
        <p:spPr>
          <a:xfrm>
            <a:off x="2534621" y="2954459"/>
            <a:ext cx="2297783"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rtl="1"/>
            <a:r>
              <a:rPr lang="fa-IR" sz="1800" dirty="0">
                <a:effectLst/>
                <a:latin typeface="Times New Roman" panose="02020603050405020304" pitchFamily="18" charset="0"/>
                <a:ea typeface="Calibri" panose="020F0502020204030204" pitchFamily="34" charset="0"/>
                <a:cs typeface="B Nazanin" panose="00000400000000000000" pitchFamily="2" charset="-78"/>
              </a:rPr>
              <a:t>مشخصات نمونه ماسه ای</a:t>
            </a:r>
            <a:endParaRPr lang="en-US" dirty="0"/>
          </a:p>
        </p:txBody>
      </p:sp>
    </p:spTree>
    <p:extLst>
      <p:ext uri="{BB962C8B-B14F-4D97-AF65-F5344CB8AC3E}">
        <p14:creationId xmlns:p14="http://schemas.microsoft.com/office/powerpoint/2010/main" val="4050053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تحلیل مدل ها</a:t>
            </a:r>
            <a:endParaRPr lang="en-US" b="1" dirty="0">
              <a:solidFill>
                <a:schemeClr val="tx1"/>
              </a:solidFill>
              <a:cs typeface="B Nazanin" panose="00000400000000000000" pitchFamily="2" charset="-78"/>
            </a:endParaRPr>
          </a:p>
        </p:txBody>
      </p:sp>
      <p:sp>
        <p:nvSpPr>
          <p:cNvPr id="7" name="TextBox 6">
            <a:extLst>
              <a:ext uri="{FF2B5EF4-FFF2-40B4-BE49-F238E27FC236}">
                <a16:creationId xmlns:a16="http://schemas.microsoft.com/office/drawing/2014/main" id="{F84C2C6A-0026-4CE5-A0B5-30D8B1304642}"/>
              </a:ext>
            </a:extLst>
          </p:cNvPr>
          <p:cNvSpPr txBox="1"/>
          <p:nvPr/>
        </p:nvSpPr>
        <p:spPr>
          <a:xfrm>
            <a:off x="3927835" y="2708782"/>
            <a:ext cx="4336330"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rtl="1"/>
            <a:r>
              <a:rPr lang="fa-IR" sz="1800" dirty="0">
                <a:effectLst/>
                <a:latin typeface="Times New Roman" panose="02020603050405020304" pitchFamily="18" charset="0"/>
                <a:ea typeface="Calibri" panose="020F0502020204030204" pitchFamily="34" charset="0"/>
                <a:cs typeface="B Nazanin" panose="00000400000000000000" pitchFamily="2" charset="-78"/>
              </a:rPr>
              <a:t>مشخصات رکورد شتاب زلزله های مورد استفاده در تحلیل لرزه ای دیوار حائل خاک مسلح</a:t>
            </a:r>
            <a:endParaRPr lang="en-US" dirty="0"/>
          </a:p>
        </p:txBody>
      </p:sp>
      <p:pic>
        <p:nvPicPr>
          <p:cNvPr id="8" name="Picture 7">
            <a:extLst>
              <a:ext uri="{FF2B5EF4-FFF2-40B4-BE49-F238E27FC236}">
                <a16:creationId xmlns:a16="http://schemas.microsoft.com/office/drawing/2014/main" id="{E0210873-2E07-43A1-874F-669FE4B02FD2}"/>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3189598" y="3594467"/>
            <a:ext cx="5812804" cy="2108750"/>
          </a:xfrm>
          <a:prstGeom prst="rect">
            <a:avLst/>
          </a:prstGeom>
        </p:spPr>
      </p:pic>
    </p:spTree>
    <p:extLst>
      <p:ext uri="{BB962C8B-B14F-4D97-AF65-F5344CB8AC3E}">
        <p14:creationId xmlns:p14="http://schemas.microsoft.com/office/powerpoint/2010/main" val="634225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نتایج</a:t>
            </a:r>
            <a:endParaRPr lang="en-US" b="1" dirty="0">
              <a:solidFill>
                <a:schemeClr val="tx1"/>
              </a:solidFill>
              <a:cs typeface="B Nazanin" panose="00000400000000000000" pitchFamily="2" charset="-78"/>
            </a:endParaRPr>
          </a:p>
        </p:txBody>
      </p:sp>
      <p:sp>
        <p:nvSpPr>
          <p:cNvPr id="7" name="TextBox 6">
            <a:extLst>
              <a:ext uri="{FF2B5EF4-FFF2-40B4-BE49-F238E27FC236}">
                <a16:creationId xmlns:a16="http://schemas.microsoft.com/office/drawing/2014/main" id="{F84C2C6A-0026-4CE5-A0B5-30D8B1304642}"/>
              </a:ext>
            </a:extLst>
          </p:cNvPr>
          <p:cNvSpPr txBox="1"/>
          <p:nvPr/>
        </p:nvSpPr>
        <p:spPr>
          <a:xfrm>
            <a:off x="3039476" y="2407126"/>
            <a:ext cx="6113047"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rtl="1"/>
            <a:r>
              <a:rPr lang="fa-IR" sz="1800" dirty="0">
                <a:effectLst/>
                <a:latin typeface="Times New Roman" panose="02020603050405020304" pitchFamily="18" charset="0"/>
                <a:ea typeface="Calibri" panose="020F0502020204030204" pitchFamily="34" charset="0"/>
                <a:cs typeface="B Nazanin" panose="00000400000000000000" pitchFamily="2" charset="-78"/>
              </a:rPr>
              <a:t>نقش میزان طول لایه های ژئوتکستایل بر روی ماکزیمم میزان جابه جایی تاج دیوار (</a:t>
            </a:r>
            <a:r>
              <a:rPr lang="en-US" sz="1800" dirty="0">
                <a:effectLst/>
                <a:latin typeface="Times New Roman" panose="02020603050405020304" pitchFamily="18" charset="0"/>
                <a:ea typeface="Calibri" panose="020F0502020204030204" pitchFamily="34" charset="0"/>
                <a:cs typeface="B Nazanin" panose="00000400000000000000" pitchFamily="2" charset="-78"/>
              </a:rPr>
              <a:t>E=2.5 </a:t>
            </a:r>
            <a:r>
              <a:rPr lang="en-US" sz="1800" dirty="0" err="1">
                <a:effectLst/>
                <a:latin typeface="Times New Roman" panose="02020603050405020304" pitchFamily="18" charset="0"/>
                <a:ea typeface="Calibri" panose="020F0502020204030204" pitchFamily="34" charset="0"/>
                <a:cs typeface="B Nazanin" panose="00000400000000000000" pitchFamily="2" charset="-78"/>
              </a:rPr>
              <a:t>GPa</a:t>
            </a:r>
            <a:r>
              <a:rPr lang="en-US" sz="1800" dirty="0">
                <a:effectLst/>
                <a:latin typeface="Times New Roman" panose="02020603050405020304" pitchFamily="18" charset="0"/>
                <a:ea typeface="Calibri" panose="020F0502020204030204" pitchFamily="34" charset="0"/>
                <a:cs typeface="B Nazanin" panose="00000400000000000000" pitchFamily="2" charset="-78"/>
              </a:rPr>
              <a:t> ،t=0.003 m ،H=6 m ، </a:t>
            </a:r>
            <a:r>
              <a:rPr lang="el-GR" sz="1800" dirty="0">
                <a:effectLst/>
                <a:latin typeface="Times New Roman" panose="02020603050405020304" pitchFamily="18" charset="0"/>
                <a:ea typeface="Calibri" panose="020F0502020204030204" pitchFamily="34" charset="0"/>
                <a:cs typeface="B Nazanin" panose="00000400000000000000" pitchFamily="2" charset="-78"/>
              </a:rPr>
              <a:t>ξ=0.05</a:t>
            </a:r>
            <a:r>
              <a:rPr lang="fa-IR" sz="1800" dirty="0">
                <a:effectLst/>
                <a:latin typeface="Times New Roman" panose="02020603050405020304" pitchFamily="18" charset="0"/>
                <a:ea typeface="Calibri" panose="020F0502020204030204" pitchFamily="34" charset="0"/>
                <a:cs typeface="B Nazanin" panose="00000400000000000000" pitchFamily="2" charset="-78"/>
              </a:rPr>
              <a:t>)</a:t>
            </a:r>
            <a:endParaRPr lang="en-US" dirty="0"/>
          </a:p>
        </p:txBody>
      </p:sp>
      <p:pic>
        <p:nvPicPr>
          <p:cNvPr id="6" name="Picture 5">
            <a:extLst>
              <a:ext uri="{FF2B5EF4-FFF2-40B4-BE49-F238E27FC236}">
                <a16:creationId xmlns:a16="http://schemas.microsoft.com/office/drawing/2014/main" id="{94C57F01-43E0-49B8-B0FD-3336E29A43B1}"/>
              </a:ext>
            </a:extLst>
          </p:cNvPr>
          <p:cNvPicPr>
            <a:picLocks noChangeAspect="1"/>
          </p:cNvPicPr>
          <p:nvPr/>
        </p:nvPicPr>
        <p:blipFill>
          <a:blip r:embed="rId3"/>
          <a:stretch>
            <a:fillRect/>
          </a:stretch>
        </p:blipFill>
        <p:spPr>
          <a:xfrm>
            <a:off x="3039476" y="3392821"/>
            <a:ext cx="6113047" cy="28880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62935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نتایج</a:t>
            </a:r>
            <a:endParaRPr lang="en-US" b="1" dirty="0">
              <a:solidFill>
                <a:schemeClr val="tx1"/>
              </a:solidFill>
              <a:cs typeface="B Nazanin" panose="00000400000000000000" pitchFamily="2" charset="-78"/>
            </a:endParaRPr>
          </a:p>
        </p:txBody>
      </p:sp>
      <p:sp>
        <p:nvSpPr>
          <p:cNvPr id="7" name="TextBox 6">
            <a:extLst>
              <a:ext uri="{FF2B5EF4-FFF2-40B4-BE49-F238E27FC236}">
                <a16:creationId xmlns:a16="http://schemas.microsoft.com/office/drawing/2014/main" id="{F84C2C6A-0026-4CE5-A0B5-30D8B1304642}"/>
              </a:ext>
            </a:extLst>
          </p:cNvPr>
          <p:cNvSpPr txBox="1"/>
          <p:nvPr/>
        </p:nvSpPr>
        <p:spPr>
          <a:xfrm>
            <a:off x="3039476" y="2209162"/>
            <a:ext cx="6113047"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rtl="1"/>
            <a:r>
              <a:rPr lang="fa-IR" sz="1800" dirty="0">
                <a:effectLst/>
                <a:latin typeface="Times New Roman" panose="02020603050405020304" pitchFamily="18" charset="0"/>
                <a:ea typeface="Calibri" panose="020F0502020204030204" pitchFamily="34" charset="0"/>
                <a:cs typeface="B Nazanin" panose="00000400000000000000" pitchFamily="2" charset="-78"/>
              </a:rPr>
              <a:t>نقش میزان ضخامت لایه های ژئوتکستایل بر روی ماکزیمم میزان جابه جایی تاج دیوار (</a:t>
            </a:r>
            <a:r>
              <a:rPr lang="en-US" sz="1800" dirty="0">
                <a:effectLst/>
                <a:latin typeface="Times New Roman" panose="02020603050405020304" pitchFamily="18" charset="0"/>
                <a:ea typeface="Calibri" panose="020F0502020204030204" pitchFamily="34" charset="0"/>
                <a:cs typeface="B Nazanin" panose="00000400000000000000" pitchFamily="2" charset="-78"/>
              </a:rPr>
              <a:t>E=2.5 </a:t>
            </a:r>
            <a:r>
              <a:rPr lang="en-US" sz="1800" dirty="0" err="1">
                <a:effectLst/>
                <a:latin typeface="Times New Roman" panose="02020603050405020304" pitchFamily="18" charset="0"/>
                <a:ea typeface="Calibri" panose="020F0502020204030204" pitchFamily="34" charset="0"/>
                <a:cs typeface="B Nazanin" panose="00000400000000000000" pitchFamily="2" charset="-78"/>
              </a:rPr>
              <a:t>Gpa</a:t>
            </a:r>
            <a:r>
              <a:rPr lang="en-US" sz="1800" dirty="0">
                <a:effectLst/>
                <a:latin typeface="Times New Roman" panose="02020603050405020304" pitchFamily="18" charset="0"/>
                <a:ea typeface="Calibri" panose="020F0502020204030204" pitchFamily="34" charset="0"/>
                <a:cs typeface="B Nazanin" panose="00000400000000000000" pitchFamily="2" charset="-78"/>
              </a:rPr>
              <a:t> ،L=4 m ،H=6 m ، </a:t>
            </a:r>
            <a:r>
              <a:rPr lang="el-GR" sz="1800" dirty="0">
                <a:effectLst/>
                <a:latin typeface="Times New Roman" panose="02020603050405020304" pitchFamily="18" charset="0"/>
                <a:ea typeface="Calibri" panose="020F0502020204030204" pitchFamily="34" charset="0"/>
                <a:cs typeface="B Nazanin" panose="00000400000000000000" pitchFamily="2" charset="-78"/>
              </a:rPr>
              <a:t>ξ=0.05</a:t>
            </a:r>
            <a:r>
              <a:rPr lang="fa-IR" sz="1800" dirty="0">
                <a:effectLst/>
                <a:latin typeface="Times New Roman" panose="02020603050405020304" pitchFamily="18" charset="0"/>
                <a:ea typeface="Calibri" panose="020F0502020204030204" pitchFamily="34" charset="0"/>
                <a:cs typeface="B Nazanin" panose="00000400000000000000" pitchFamily="2" charset="-78"/>
              </a:rPr>
              <a:t>)</a:t>
            </a:r>
            <a:endParaRPr lang="en-US" dirty="0"/>
          </a:p>
        </p:txBody>
      </p:sp>
      <p:pic>
        <p:nvPicPr>
          <p:cNvPr id="8" name="Picture 7">
            <a:extLst>
              <a:ext uri="{FF2B5EF4-FFF2-40B4-BE49-F238E27FC236}">
                <a16:creationId xmlns:a16="http://schemas.microsoft.com/office/drawing/2014/main" id="{9F441854-5CD5-43E6-98D3-EC595D085103}"/>
              </a:ext>
            </a:extLst>
          </p:cNvPr>
          <p:cNvPicPr>
            <a:picLocks noChangeAspect="1"/>
          </p:cNvPicPr>
          <p:nvPr/>
        </p:nvPicPr>
        <p:blipFill>
          <a:blip r:embed="rId3"/>
          <a:stretch>
            <a:fillRect/>
          </a:stretch>
        </p:blipFill>
        <p:spPr>
          <a:xfrm>
            <a:off x="3039476" y="3169429"/>
            <a:ext cx="6113047" cy="28601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87427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نتایج</a:t>
            </a:r>
            <a:endParaRPr lang="en-US" b="1" dirty="0">
              <a:solidFill>
                <a:schemeClr val="tx1"/>
              </a:solidFill>
              <a:cs typeface="B Nazanin" panose="00000400000000000000" pitchFamily="2" charset="-78"/>
            </a:endParaRPr>
          </a:p>
        </p:txBody>
      </p:sp>
      <p:sp>
        <p:nvSpPr>
          <p:cNvPr id="7" name="TextBox 6">
            <a:extLst>
              <a:ext uri="{FF2B5EF4-FFF2-40B4-BE49-F238E27FC236}">
                <a16:creationId xmlns:a16="http://schemas.microsoft.com/office/drawing/2014/main" id="{F84C2C6A-0026-4CE5-A0B5-30D8B1304642}"/>
              </a:ext>
            </a:extLst>
          </p:cNvPr>
          <p:cNvSpPr txBox="1"/>
          <p:nvPr/>
        </p:nvSpPr>
        <p:spPr>
          <a:xfrm>
            <a:off x="3039476" y="2359991"/>
            <a:ext cx="6113047"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rtl="1"/>
            <a:r>
              <a:rPr lang="fa-IR" sz="1800" dirty="0">
                <a:effectLst/>
                <a:latin typeface="Times New Roman" panose="02020603050405020304" pitchFamily="18" charset="0"/>
                <a:ea typeface="Calibri" panose="020F0502020204030204" pitchFamily="34" charset="0"/>
                <a:cs typeface="B Nazanin" panose="00000400000000000000" pitchFamily="2" charset="-78"/>
              </a:rPr>
              <a:t>نقش میزان سختی (مدول یانگ) لایه های ژئوتکستایل بر روی ماکزیمم میزان جابه جایی تاج دیوار (</a:t>
            </a:r>
            <a:r>
              <a:rPr lang="en-US" sz="1800" dirty="0">
                <a:effectLst/>
                <a:latin typeface="Times New Roman" panose="02020603050405020304" pitchFamily="18" charset="0"/>
                <a:ea typeface="Calibri" panose="020F0502020204030204" pitchFamily="34" charset="0"/>
                <a:cs typeface="B Nazanin" panose="00000400000000000000" pitchFamily="2" charset="-78"/>
              </a:rPr>
              <a:t>t=0.003 m ،L=4 m ،H=6 m ، </a:t>
            </a:r>
            <a:r>
              <a:rPr lang="el-GR" sz="1800" dirty="0">
                <a:effectLst/>
                <a:latin typeface="Times New Roman" panose="02020603050405020304" pitchFamily="18" charset="0"/>
                <a:ea typeface="Calibri" panose="020F0502020204030204" pitchFamily="34" charset="0"/>
                <a:cs typeface="B Nazanin" panose="00000400000000000000" pitchFamily="2" charset="-78"/>
              </a:rPr>
              <a:t>ξ=0.05</a:t>
            </a:r>
            <a:r>
              <a:rPr lang="fa-IR" sz="1800" dirty="0">
                <a:effectLst/>
                <a:latin typeface="Times New Roman" panose="02020603050405020304" pitchFamily="18" charset="0"/>
                <a:ea typeface="Calibri" panose="020F0502020204030204" pitchFamily="34" charset="0"/>
                <a:cs typeface="B Nazanin" panose="00000400000000000000" pitchFamily="2" charset="-78"/>
              </a:rPr>
              <a:t>)</a:t>
            </a:r>
            <a:endParaRPr lang="en-US" dirty="0"/>
          </a:p>
        </p:txBody>
      </p:sp>
      <p:pic>
        <p:nvPicPr>
          <p:cNvPr id="6" name="Picture 5">
            <a:extLst>
              <a:ext uri="{FF2B5EF4-FFF2-40B4-BE49-F238E27FC236}">
                <a16:creationId xmlns:a16="http://schemas.microsoft.com/office/drawing/2014/main" id="{B64E9040-E5A5-4FA1-A313-A06ED90B0E83}"/>
              </a:ext>
            </a:extLst>
          </p:cNvPr>
          <p:cNvPicPr>
            <a:picLocks noChangeAspect="1"/>
          </p:cNvPicPr>
          <p:nvPr/>
        </p:nvPicPr>
        <p:blipFill>
          <a:blip r:embed="rId3"/>
          <a:stretch>
            <a:fillRect/>
          </a:stretch>
        </p:blipFill>
        <p:spPr>
          <a:xfrm>
            <a:off x="3039476" y="3392821"/>
            <a:ext cx="6113047" cy="28931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079691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a:solidFill>
                  <a:schemeClr val="tx1"/>
                </a:solidFill>
                <a:cs typeface="B Nazanin" panose="00000400000000000000" pitchFamily="2" charset="-78"/>
              </a:rPr>
              <a:t>نتیجه گیری</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با توجه به مطالب گفته شده نتایج زیر را می­توان گرفت:</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a:p>
            <a:pPr marR="588645" lvl="0" algn="just" rtl="1">
              <a:lnSpc>
                <a:spcPct val="150000"/>
              </a:lnSpc>
              <a:buFont typeface="Wingdings" panose="05000000000000000000" pitchFamily="2" charset="2"/>
              <a:buChar char="q"/>
            </a:pPr>
            <a:r>
              <a:rPr lang="fa-IR" sz="1800" dirty="0">
                <a:effectLst/>
                <a:latin typeface="Times New Roman" panose="02020603050405020304" pitchFamily="18" charset="0"/>
                <a:ea typeface="Calibri" panose="020F0502020204030204" pitchFamily="34" charset="0"/>
                <a:cs typeface="B Nazanin" panose="00000400000000000000" pitchFamily="2" charset="-78"/>
              </a:rPr>
              <a:t>با افزایش میزان طول لایه های مسلح کننده (خصوصا تا 5 متر)، جابه جایی های دیوار حائل خاک مسلح با لایه های ژئوتکستایل در طی اعمال زلزله کاهش می یابد.</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a:p>
            <a:pPr marR="588645" lvl="0" algn="just" rtl="1">
              <a:lnSpc>
                <a:spcPct val="150000"/>
              </a:lnSpc>
              <a:buFont typeface="Wingdings" panose="05000000000000000000" pitchFamily="2" charset="2"/>
              <a:buChar char="q"/>
            </a:pPr>
            <a:r>
              <a:rPr lang="fa-IR" sz="1800" dirty="0">
                <a:effectLst/>
                <a:latin typeface="Times New Roman" panose="02020603050405020304" pitchFamily="18" charset="0"/>
                <a:ea typeface="Calibri" panose="020F0502020204030204" pitchFamily="34" charset="0"/>
                <a:cs typeface="B Nazanin" panose="00000400000000000000" pitchFamily="2" charset="-78"/>
              </a:rPr>
              <a:t>با افزایش میزان ضخامت لایه های مسلح کننده (خصوصا تا 3 میلی متر)، جابه جایی های دیوار حائل خاک مسلح با لایه های ژئوتکستایل در طی اعمال زلزله کاهش می یابد بطوریکه می توان ضخامت بهینه لایه های ژئوتکستایل را برای دیوار حائل خاک مسلح با لایه های ژئوتکستایل در طی اعمال زلزله، حدود 3 میلی متر در نظر گرفت و در حدود 10-20% کاهش می­یابد.</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a:p>
            <a:pPr marR="588645" lvl="0" algn="just" rtl="1">
              <a:lnSpc>
                <a:spcPct val="150000"/>
              </a:lnSpc>
              <a:spcAft>
                <a:spcPts val="800"/>
              </a:spcAft>
              <a:buFont typeface="Wingdings" panose="05000000000000000000" pitchFamily="2" charset="2"/>
              <a:buChar char="q"/>
            </a:pPr>
            <a:r>
              <a:rPr lang="fa-IR" sz="1800" dirty="0">
                <a:effectLst/>
                <a:latin typeface="Times New Roman" panose="02020603050405020304" pitchFamily="18" charset="0"/>
                <a:ea typeface="Calibri" panose="020F0502020204030204" pitchFamily="34" charset="0"/>
                <a:cs typeface="B Nazanin" panose="00000400000000000000" pitchFamily="2" charset="-78"/>
              </a:rPr>
              <a:t>نتایج نشان می دهد که با افزایش میزان مدول یانگ لایه های مسلح کننده (تا 5/2 مگاپاسکال)، جابه جایی های دیوار حائل خاک مسلح با لایه های ژئوتکستایل در طی اعمال زلزله 20-50% کاهش می یابد.</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146853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rtl="1">
              <a:lnSpc>
                <a:spcPct val="300000"/>
              </a:lnSpc>
              <a:spcAft>
                <a:spcPts val="800"/>
              </a:spcAft>
              <a:buFont typeface="Wingdings" panose="05000000000000000000" pitchFamily="2" charset="2"/>
              <a:buChar char="q"/>
            </a:pPr>
            <a:r>
              <a:rPr lang="fa-IR" sz="1800" dirty="0">
                <a:effectLst/>
                <a:latin typeface="Times New Roman" panose="02020603050405020304" pitchFamily="18" charset="0"/>
                <a:ea typeface="Calibri" panose="020F0502020204030204" pitchFamily="34" charset="0"/>
                <a:cs typeface="B Nazanin" panose="00000400000000000000" pitchFamily="2" charset="-78"/>
              </a:rPr>
              <a:t> بررسی عددی رفتار لرزه ای دیوارهای حائل خاک مسلح با لایه های ژئوتکستایل در طی زلزله های متوالی</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a:p>
            <a:pPr algn="just" rtl="1">
              <a:lnSpc>
                <a:spcPct val="300000"/>
              </a:lnSpc>
              <a:spcAft>
                <a:spcPts val="800"/>
              </a:spcAft>
              <a:buFont typeface="Wingdings" panose="05000000000000000000" pitchFamily="2" charset="2"/>
              <a:buChar char="q"/>
            </a:pPr>
            <a:r>
              <a:rPr lang="fa-IR" sz="1800" dirty="0">
                <a:latin typeface="Times New Roman" panose="02020603050405020304" pitchFamily="18" charset="0"/>
                <a:ea typeface="Calibri" panose="020F0502020204030204" pitchFamily="34" charset="0"/>
                <a:cs typeface="B Nazanin" panose="00000400000000000000" pitchFamily="2" charset="-78"/>
              </a:rPr>
              <a:t> </a:t>
            </a:r>
            <a:r>
              <a:rPr lang="fa-IR" sz="1800" dirty="0">
                <a:effectLst/>
                <a:latin typeface="Times New Roman" panose="02020603050405020304" pitchFamily="18" charset="0"/>
                <a:ea typeface="Calibri" panose="020F0502020204030204" pitchFamily="34" charset="0"/>
                <a:cs typeface="B Nazanin" panose="00000400000000000000" pitchFamily="2" charset="-78"/>
              </a:rPr>
              <a:t>بررسی عددی تأثیر روانگرایی خاک بر روی رفتار لرزه ای دیوارهای حائل خاک مسلح با لایه های ژئوتکستایل</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a:p>
            <a:pPr algn="just" rtl="1">
              <a:lnSpc>
                <a:spcPct val="300000"/>
              </a:lnSpc>
              <a:spcAft>
                <a:spcPts val="800"/>
              </a:spcAft>
              <a:buFont typeface="Wingdings" panose="05000000000000000000" pitchFamily="2" charset="2"/>
              <a:buChar char="q"/>
            </a:pPr>
            <a:r>
              <a:rPr lang="fa-IR" sz="1800" dirty="0">
                <a:effectLst/>
                <a:latin typeface="Times New Roman" panose="02020603050405020304" pitchFamily="18" charset="0"/>
                <a:ea typeface="Calibri" panose="020F0502020204030204" pitchFamily="34" charset="0"/>
                <a:cs typeface="B Nazanin" panose="00000400000000000000" pitchFamily="2" charset="-78"/>
              </a:rPr>
              <a:t> بررسی عددی رفتار انفجاری دیوارهای حائل خاک مسلح با لایه های ژئوتکستایل</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4" name="Title 3"/>
          <p:cNvSpPr>
            <a:spLocks noGrp="1"/>
          </p:cNvSpPr>
          <p:nvPr>
            <p:ph type="title"/>
          </p:nvPr>
        </p:nvSpPr>
        <p:spPr/>
        <p:txBody>
          <a:bodyPr/>
          <a:lstStyle/>
          <a:p>
            <a:pPr algn="ctr"/>
            <a:r>
              <a:rPr lang="fa-IR" b="1" dirty="0">
                <a:solidFill>
                  <a:schemeClr val="tx1"/>
                </a:solidFill>
                <a:cs typeface="B Nazanin" panose="00000400000000000000" pitchFamily="2" charset="-78"/>
              </a:rPr>
              <a:t>پیشنهادات</a:t>
            </a:r>
            <a:endParaRPr lang="en-US" dirty="0"/>
          </a:p>
        </p:txBody>
      </p:sp>
    </p:spTree>
    <p:extLst>
      <p:ext uri="{BB962C8B-B14F-4D97-AF65-F5344CB8AC3E}">
        <p14:creationId xmlns:p14="http://schemas.microsoft.com/office/powerpoint/2010/main" val="1599304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0150" y="1371118"/>
            <a:ext cx="9791700" cy="5331339"/>
          </a:xfrm>
        </p:spPr>
        <p:txBody>
          <a:bodyPr>
            <a:normAutofit/>
          </a:bodyPr>
          <a:lstStyle/>
          <a:p>
            <a:pPr marL="0" indent="0" algn="ctr" rtl="1">
              <a:buNone/>
            </a:pPr>
            <a:r>
              <a:rPr lang="fa-IR" sz="3600" b="1" dirty="0">
                <a:cs typeface="B Nazanin" panose="00000400000000000000" pitchFamily="2" charset="-78"/>
              </a:rPr>
              <a:t>سمینار کارشناسی ارشد</a:t>
            </a:r>
          </a:p>
          <a:p>
            <a:pPr marL="0" indent="0" algn="ctr" rtl="1">
              <a:buNone/>
            </a:pPr>
            <a:endParaRPr lang="en-US" dirty="0">
              <a:cs typeface="B Nazanin" panose="00000400000000000000" pitchFamily="2" charset="-78"/>
            </a:endParaRPr>
          </a:p>
          <a:p>
            <a:pPr marL="0" indent="0" algn="ctr" rtl="1">
              <a:buNone/>
            </a:pPr>
            <a:endParaRPr lang="en-US" dirty="0">
              <a:cs typeface="B Nazanin" panose="00000400000000000000" pitchFamily="2" charset="-78"/>
            </a:endParaRPr>
          </a:p>
          <a:p>
            <a:pPr marL="0" indent="0" algn="ctr" rtl="1">
              <a:buNone/>
            </a:pPr>
            <a:endParaRPr lang="en-US" dirty="0">
              <a:cs typeface="B Nazanin" panose="00000400000000000000" pitchFamily="2" charset="-78"/>
            </a:endParaRPr>
          </a:p>
          <a:p>
            <a:pPr marL="0" indent="0" algn="ctr" rtl="1">
              <a:buNone/>
            </a:pPr>
            <a:r>
              <a:rPr lang="fa-IR" dirty="0">
                <a:cs typeface="B Nazanin" panose="00000400000000000000" pitchFamily="2" charset="-78"/>
              </a:rPr>
              <a:t>عنوان:</a:t>
            </a:r>
          </a:p>
          <a:p>
            <a:pPr marL="0" indent="0" algn="ctr" rtl="1">
              <a:lnSpc>
                <a:spcPct val="115000"/>
              </a:lnSpc>
              <a:spcAft>
                <a:spcPts val="1000"/>
              </a:spcAft>
              <a:buNone/>
            </a:pPr>
            <a:r>
              <a:rPr lang="fa-IR" sz="3200" b="1" dirty="0">
                <a:latin typeface="Calibri" panose="020F0502020204030204" pitchFamily="34" charset="0"/>
                <a:ea typeface="Calibri" panose="020F0502020204030204" pitchFamily="34" charset="0"/>
                <a:cs typeface="B Nazanin" panose="00000400000000000000" pitchFamily="2" charset="-78"/>
              </a:rPr>
              <a:t>دیوار حائل خاک مسلح با ژئوتکستایل</a:t>
            </a:r>
          </a:p>
          <a:p>
            <a:pPr marL="0" indent="0" algn="ctr" rtl="1">
              <a:lnSpc>
                <a:spcPct val="115000"/>
              </a:lnSpc>
              <a:spcAft>
                <a:spcPts val="1000"/>
              </a:spcAft>
              <a:buNone/>
            </a:pPr>
            <a:endParaRPr lang="fa-IR" sz="2000" dirty="0">
              <a:latin typeface="Calibri" panose="020F0502020204030204" pitchFamily="34" charset="0"/>
              <a:ea typeface="Calibri" panose="020F0502020204030204" pitchFamily="34" charset="0"/>
              <a:cs typeface="B Nazanin" panose="00000400000000000000" pitchFamily="2" charset="-78"/>
            </a:endParaRPr>
          </a:p>
          <a:p>
            <a:pPr marL="0" indent="0" algn="ctr" rtl="1">
              <a:buNone/>
            </a:pPr>
            <a:endParaRPr lang="en-US" dirty="0"/>
          </a:p>
        </p:txBody>
      </p:sp>
    </p:spTree>
    <p:extLst>
      <p:ext uri="{BB962C8B-B14F-4D97-AF65-F5344CB8AC3E}">
        <p14:creationId xmlns:p14="http://schemas.microsoft.com/office/powerpoint/2010/main" val="515716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0150" y="3016575"/>
            <a:ext cx="9791700" cy="824851"/>
          </a:xfrm>
        </p:spPr>
        <p:txBody>
          <a:bodyPr>
            <a:normAutofit/>
          </a:bodyPr>
          <a:lstStyle/>
          <a:p>
            <a:pPr marL="0" indent="0" algn="ctr" rtl="1">
              <a:buNone/>
            </a:pPr>
            <a:r>
              <a:rPr lang="fa-IR" sz="4400" b="1" dirty="0">
                <a:cs typeface="B Nazanin" panose="00000400000000000000" pitchFamily="2" charset="-78"/>
              </a:rPr>
              <a:t>با تشکر</a:t>
            </a:r>
            <a:endParaRPr lang="en-US" sz="4400" b="1" dirty="0">
              <a:cs typeface="B Nazanin" panose="00000400000000000000" pitchFamily="2" charset="-78"/>
            </a:endParaRPr>
          </a:p>
        </p:txBody>
      </p:sp>
    </p:spTree>
    <p:extLst>
      <p:ext uri="{BB962C8B-B14F-4D97-AF65-F5344CB8AC3E}">
        <p14:creationId xmlns:p14="http://schemas.microsoft.com/office/powerpoint/2010/main" val="4289953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مقدمه</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2017337" y="1542821"/>
            <a:ext cx="9892352" cy="4771118"/>
          </a:xfrm>
        </p:spPr>
        <p:txBody>
          <a:bodyPr>
            <a:normAutofit/>
          </a:bodyPr>
          <a:lstStyle/>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خاک مسلح در واقع یک نوع مصالح مركب متشکل از خاک و مصالح مسلح كننده است كه كیفیت خاک موجود را بهبود می بخشند. </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4" name="Picture 3">
            <a:extLst>
              <a:ext uri="{FF2B5EF4-FFF2-40B4-BE49-F238E27FC236}">
                <a16:creationId xmlns:a16="http://schemas.microsoft.com/office/drawing/2014/main" id="{7C763740-C8DF-47BF-A00C-982A5FB72F9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7390" y="3041040"/>
            <a:ext cx="4168140" cy="3002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6" name="Picture 2" descr="اجزای مختلف خاک مسلح چیست | ژئوگرید تسمه ای میلگرد کتاب ایران شرکت پل">
            <a:extLst>
              <a:ext uri="{FF2B5EF4-FFF2-40B4-BE49-F238E27FC236}">
                <a16:creationId xmlns:a16="http://schemas.microsoft.com/office/drawing/2014/main" id="{79075275-1690-4D21-9863-9BFA797DF0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6996" y="3041040"/>
            <a:ext cx="6394464" cy="3002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9365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ژئوسنتتیک ها</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1310327" y="1542821"/>
            <a:ext cx="10599362" cy="4771118"/>
          </a:xfrm>
        </p:spPr>
        <p:txBody>
          <a:bodyPr>
            <a:normAutofit/>
          </a:bodyPr>
          <a:lstStyle/>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ژئوسینتتیک نام كلی مجموعه مصالحی است كه از مواد مصنوعی نظیر پلیمرها ساخته شده و برای پایداری و بهسازی رفتار خاک استفاده می شوند. </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7" name="Picture 6">
            <a:extLst>
              <a:ext uri="{FF2B5EF4-FFF2-40B4-BE49-F238E27FC236}">
                <a16:creationId xmlns:a16="http://schemas.microsoft.com/office/drawing/2014/main" id="{1ABD3A6D-4D76-478D-A2F5-2E50E378439E}"/>
              </a:ext>
            </a:extLst>
          </p:cNvPr>
          <p:cNvPicPr>
            <a:picLocks noChangeAspect="1"/>
          </p:cNvPicPr>
          <p:nvPr/>
        </p:nvPicPr>
        <p:blipFill>
          <a:blip r:embed="rId3"/>
          <a:stretch>
            <a:fillRect/>
          </a:stretch>
        </p:blipFill>
        <p:spPr>
          <a:xfrm>
            <a:off x="2960856" y="2700791"/>
            <a:ext cx="6270288" cy="36131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49057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ژئوتکستایل</a:t>
            </a:r>
            <a:endParaRPr lang="en-US" b="1" dirty="0">
              <a:solidFill>
                <a:schemeClr val="tx1"/>
              </a:solidFill>
              <a:cs typeface="B Nazanin" panose="00000400000000000000" pitchFamily="2" charset="-78"/>
            </a:endParaRPr>
          </a:p>
        </p:txBody>
      </p:sp>
      <p:pic>
        <p:nvPicPr>
          <p:cNvPr id="5" name="Picture 4">
            <a:extLst>
              <a:ext uri="{FF2B5EF4-FFF2-40B4-BE49-F238E27FC236}">
                <a16:creationId xmlns:a16="http://schemas.microsoft.com/office/drawing/2014/main" id="{4725C4FD-DE16-4643-AC05-86DC9019B3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77821" y="3429000"/>
            <a:ext cx="3725286" cy="2311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a:extLst>
              <a:ext uri="{FF2B5EF4-FFF2-40B4-BE49-F238E27FC236}">
                <a16:creationId xmlns:a16="http://schemas.microsoft.com/office/drawing/2014/main" id="{9B82E0F1-9749-4B70-B942-C862C15F0EA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83496" y="3429000"/>
            <a:ext cx="2826439" cy="2311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07599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اجرای ژئوتکستایل</a:t>
            </a:r>
            <a:endParaRPr lang="en-US" b="1" dirty="0">
              <a:solidFill>
                <a:schemeClr val="tx1"/>
              </a:solidFill>
              <a:cs typeface="B Nazanin" panose="00000400000000000000" pitchFamily="2" charset="-78"/>
            </a:endParaRPr>
          </a:p>
        </p:txBody>
      </p:sp>
      <p:pic>
        <p:nvPicPr>
          <p:cNvPr id="3" name="ژئوتکستایل">
            <a:hlinkClick r:id="" action="ppaction://media"/>
            <a:extLst>
              <a:ext uri="{FF2B5EF4-FFF2-40B4-BE49-F238E27FC236}">
                <a16:creationId xmlns:a16="http://schemas.microsoft.com/office/drawing/2014/main" id="{510D4834-62A4-403F-8A3B-EA7DE744A3D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18441" y="1690688"/>
            <a:ext cx="7755118" cy="43622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64966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41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ژئوگريد</a:t>
            </a:r>
            <a:endParaRPr lang="en-US" b="1" dirty="0">
              <a:solidFill>
                <a:schemeClr val="tx1"/>
              </a:solidFill>
              <a:cs typeface="B Nazanin" panose="00000400000000000000" pitchFamily="2" charset="-78"/>
            </a:endParaRPr>
          </a:p>
        </p:txBody>
      </p:sp>
      <p:pic>
        <p:nvPicPr>
          <p:cNvPr id="7" name="Picture 6">
            <a:extLst>
              <a:ext uri="{FF2B5EF4-FFF2-40B4-BE49-F238E27FC236}">
                <a16:creationId xmlns:a16="http://schemas.microsoft.com/office/drawing/2014/main" id="{707ACFCB-3BE0-4B6F-A5BE-7A04C8840FA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8356" y="3088142"/>
            <a:ext cx="3802380" cy="28498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ژئوگرید">
            <a:hlinkClick r:id="" action="ppaction://media"/>
            <a:extLst>
              <a:ext uri="{FF2B5EF4-FFF2-40B4-BE49-F238E27FC236}">
                <a16:creationId xmlns:a16="http://schemas.microsoft.com/office/drawing/2014/main" id="{449A1DA7-CCE0-4135-8FF3-916C2B4FBE6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751109" y="1963132"/>
            <a:ext cx="6766350" cy="3806072"/>
          </a:xfrm>
          <a:prstGeom prst="rect">
            <a:avLst/>
          </a:prstGeom>
        </p:spPr>
      </p:pic>
    </p:spTree>
    <p:extLst>
      <p:ext uri="{BB962C8B-B14F-4D97-AF65-F5344CB8AC3E}">
        <p14:creationId xmlns:p14="http://schemas.microsoft.com/office/powerpoint/2010/main" val="148535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3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ژئونت</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1581150" y="1542821"/>
            <a:ext cx="10328538" cy="4771118"/>
          </a:xfrm>
        </p:spPr>
        <p:txBody>
          <a:bodyPr>
            <a:normAutofit/>
          </a:bodyPr>
          <a:lstStyle/>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ماده پلیمری توری مانندی است كه تا حدی مشابه ژئوگرید است، اما روش تولید آن متفاوت می باشد. بیشترین كاربرد آن در زمینه زهکشی است.</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5" name="Picture 4">
            <a:extLst>
              <a:ext uri="{FF2B5EF4-FFF2-40B4-BE49-F238E27FC236}">
                <a16:creationId xmlns:a16="http://schemas.microsoft.com/office/drawing/2014/main" id="{6FC6D0D4-0FB2-4EBE-A860-5CFBD25ACC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9656" y="2798975"/>
            <a:ext cx="4442460" cy="3352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4" name="Picture 2" descr="ژئودرین نواری(ژئونت) - ژئوممبران ،ژئوتکستایل ، استخر کشاورزی ، روف گاردن ،  روکش آسفالت ، دیمپل شیت ، ژئوگرید">
            <a:extLst>
              <a:ext uri="{FF2B5EF4-FFF2-40B4-BE49-F238E27FC236}">
                <a16:creationId xmlns:a16="http://schemas.microsoft.com/office/drawing/2014/main" id="{51D8FFAE-0743-4138-8A4C-414AA3F044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798975"/>
            <a:ext cx="4442460" cy="3352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9629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0" y="365125"/>
            <a:ext cx="9029700" cy="1325563"/>
          </a:xfrm>
        </p:spPr>
        <p:txBody>
          <a:bodyPr/>
          <a:lstStyle/>
          <a:p>
            <a:pPr algn="ctr" rtl="1"/>
            <a:r>
              <a:rPr lang="fa-IR" b="1" dirty="0">
                <a:solidFill>
                  <a:schemeClr val="tx1"/>
                </a:solidFill>
                <a:cs typeface="B Nazanin" panose="00000400000000000000" pitchFamily="2" charset="-78"/>
              </a:rPr>
              <a:t>ژئوممبرن</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1581150" y="1542821"/>
            <a:ext cx="10328538" cy="4771118"/>
          </a:xfrm>
        </p:spPr>
        <p:txBody>
          <a:bodyPr>
            <a:normAutofit/>
          </a:bodyPr>
          <a:lstStyle/>
          <a:p>
            <a:pPr marL="0" indent="0" algn="just" rtl="1">
              <a:lnSpc>
                <a:spcPct val="150000"/>
              </a:lnSpc>
              <a:spcAft>
                <a:spcPts val="800"/>
              </a:spcAft>
              <a:buNone/>
            </a:pPr>
            <a:r>
              <a:rPr lang="fa-IR" sz="1800" dirty="0">
                <a:effectLst/>
                <a:latin typeface="Times New Roman" panose="02020603050405020304" pitchFamily="18" charset="0"/>
                <a:ea typeface="Calibri" panose="020F0502020204030204" pitchFamily="34" charset="0"/>
                <a:cs typeface="B Nazanin" panose="00000400000000000000" pitchFamily="2" charset="-78"/>
              </a:rPr>
              <a:t>صفحات نازک پلیمری نفوذ ناپذیری هستند كه به عنوان آب بند استفاده می شوند </a:t>
            </a: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6" name="Picture 5">
            <a:extLst>
              <a:ext uri="{FF2B5EF4-FFF2-40B4-BE49-F238E27FC236}">
                <a16:creationId xmlns:a16="http://schemas.microsoft.com/office/drawing/2014/main" id="{F837BE3B-D050-408F-958C-902B44B3A6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83965" y="2676584"/>
            <a:ext cx="4624070" cy="29565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01578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Cloud skipper design slides.potx" id="{A839CB2D-CAF8-4C90-9E08-F1ACA2C5BDD5}" vid="{4C3DFA96-B4CF-43D6-AFA3-6C4764C0CD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Cloud skipper design slides</Template>
  <TotalTime>663</TotalTime>
  <Words>618</Words>
  <Application>Microsoft Office PowerPoint</Application>
  <PresentationFormat>Widescreen</PresentationFormat>
  <Paragraphs>77</Paragraphs>
  <Slides>20</Slides>
  <Notes>17</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B Nazanin</vt:lpstr>
      <vt:lpstr>Calibri</vt:lpstr>
      <vt:lpstr>Cambria</vt:lpstr>
      <vt:lpstr>Times New Roman</vt:lpstr>
      <vt:lpstr>Wingdings</vt:lpstr>
      <vt:lpstr>Cloud skipper design template</vt:lpstr>
      <vt:lpstr>PowerPoint Presentation</vt:lpstr>
      <vt:lpstr>PowerPoint Presentation</vt:lpstr>
      <vt:lpstr>مقدمه</vt:lpstr>
      <vt:lpstr>ژئوسنتتیک ها</vt:lpstr>
      <vt:lpstr>ژئوتکستایل</vt:lpstr>
      <vt:lpstr>اجرای ژئوتکستایل</vt:lpstr>
      <vt:lpstr>ژئوگريد</vt:lpstr>
      <vt:lpstr>ژئونت</vt:lpstr>
      <vt:lpstr>ژئوممبرن</vt:lpstr>
      <vt:lpstr>ژئوكامپوزيت</vt:lpstr>
      <vt:lpstr>ديوارهاي مسلح با ژئوتكستايل</vt:lpstr>
      <vt:lpstr>مدلسازی دو بعدی</vt:lpstr>
      <vt:lpstr>مشخصات مصالح</vt:lpstr>
      <vt:lpstr>تحلیل مدل ها</vt:lpstr>
      <vt:lpstr>نتایج</vt:lpstr>
      <vt:lpstr>نتایج</vt:lpstr>
      <vt:lpstr>نتایج</vt:lpstr>
      <vt:lpstr>نتیجه گیری</vt:lpstr>
      <vt:lpstr>پیشنهادات</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Layout</dc:title>
  <dc:creator>ASUS</dc:creator>
  <cp:lastModifiedBy>Asus</cp:lastModifiedBy>
  <cp:revision>135</cp:revision>
  <dcterms:created xsi:type="dcterms:W3CDTF">2019-09-05T07:54:21Z</dcterms:created>
  <dcterms:modified xsi:type="dcterms:W3CDTF">2025-09-22T12:01:23Z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74062900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