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7"/>
  </p:notesMasterIdLst>
  <p:handoutMasterIdLst>
    <p:handoutMasterId r:id="rId78"/>
  </p:handout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89911" autoAdjust="0"/>
  </p:normalViewPr>
  <p:slideViewPr>
    <p:cSldViewPr snapToGrid="0">
      <p:cViewPr varScale="1">
        <p:scale>
          <a:sx n="80" d="100"/>
          <a:sy n="80" d="100"/>
        </p:scale>
        <p:origin x="710" y="58"/>
      </p:cViewPr>
      <p:guideLst>
        <p:guide orient="horz" pos="2160"/>
        <p:guide pos="3840"/>
        <p:guide pos="7296"/>
        <p:guide orient="horz" pos="4128"/>
      </p:guideLst>
    </p:cSldViewPr>
  </p:slideViewPr>
  <p:notesTextViewPr>
    <p:cViewPr>
      <p:scale>
        <a:sx n="3" d="2"/>
        <a:sy n="3" d="2"/>
      </p:scale>
      <p:origin x="0" y="0"/>
    </p:cViewPr>
  </p:notesText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796EA6-6F25-4F19-87BA-7ADCC16DAEFF}" type="datetimeFigureOut">
              <a:rPr lang="en-US" smtClean="0"/>
              <a:t>7/23/2025</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172E-A8B5-46F6-B05C-DFA3E2E0F207}" type="datetimeFigureOut">
              <a:rPr lang="en-US" smtClean="0"/>
              <a:t>7/23/2025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10</a:t>
            </a:fld>
            <a:endParaRPr lang="en-US" dirty="0"/>
          </a:p>
        </p:txBody>
      </p:sp>
    </p:spTree>
    <p:extLst>
      <p:ext uri="{BB962C8B-B14F-4D97-AF65-F5344CB8AC3E}">
        <p14:creationId xmlns:p14="http://schemas.microsoft.com/office/powerpoint/2010/main" val="3865834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11</a:t>
            </a:fld>
            <a:endParaRPr lang="en-US" dirty="0"/>
          </a:p>
        </p:txBody>
      </p:sp>
    </p:spTree>
    <p:extLst>
      <p:ext uri="{BB962C8B-B14F-4D97-AF65-F5344CB8AC3E}">
        <p14:creationId xmlns:p14="http://schemas.microsoft.com/office/powerpoint/2010/main" val="3366389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12</a:t>
            </a:fld>
            <a:endParaRPr lang="en-US" dirty="0"/>
          </a:p>
        </p:txBody>
      </p:sp>
    </p:spTree>
    <p:extLst>
      <p:ext uri="{BB962C8B-B14F-4D97-AF65-F5344CB8AC3E}">
        <p14:creationId xmlns:p14="http://schemas.microsoft.com/office/powerpoint/2010/main" val="2216339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13</a:t>
            </a:fld>
            <a:endParaRPr lang="en-US" dirty="0"/>
          </a:p>
        </p:txBody>
      </p:sp>
    </p:spTree>
    <p:extLst>
      <p:ext uri="{BB962C8B-B14F-4D97-AF65-F5344CB8AC3E}">
        <p14:creationId xmlns:p14="http://schemas.microsoft.com/office/powerpoint/2010/main" val="4265764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14</a:t>
            </a:fld>
            <a:endParaRPr lang="en-US" dirty="0"/>
          </a:p>
        </p:txBody>
      </p:sp>
    </p:spTree>
    <p:extLst>
      <p:ext uri="{BB962C8B-B14F-4D97-AF65-F5344CB8AC3E}">
        <p14:creationId xmlns:p14="http://schemas.microsoft.com/office/powerpoint/2010/main" val="390249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15</a:t>
            </a:fld>
            <a:endParaRPr lang="en-US" dirty="0"/>
          </a:p>
        </p:txBody>
      </p:sp>
    </p:spTree>
    <p:extLst>
      <p:ext uri="{BB962C8B-B14F-4D97-AF65-F5344CB8AC3E}">
        <p14:creationId xmlns:p14="http://schemas.microsoft.com/office/powerpoint/2010/main" val="3824285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16</a:t>
            </a:fld>
            <a:endParaRPr lang="en-US" dirty="0"/>
          </a:p>
        </p:txBody>
      </p:sp>
    </p:spTree>
    <p:extLst>
      <p:ext uri="{BB962C8B-B14F-4D97-AF65-F5344CB8AC3E}">
        <p14:creationId xmlns:p14="http://schemas.microsoft.com/office/powerpoint/2010/main" val="2435578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17</a:t>
            </a:fld>
            <a:endParaRPr lang="en-US" dirty="0"/>
          </a:p>
        </p:txBody>
      </p:sp>
    </p:spTree>
    <p:extLst>
      <p:ext uri="{BB962C8B-B14F-4D97-AF65-F5344CB8AC3E}">
        <p14:creationId xmlns:p14="http://schemas.microsoft.com/office/powerpoint/2010/main" val="438373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18</a:t>
            </a:fld>
            <a:endParaRPr lang="en-US" dirty="0"/>
          </a:p>
        </p:txBody>
      </p:sp>
    </p:spTree>
    <p:extLst>
      <p:ext uri="{BB962C8B-B14F-4D97-AF65-F5344CB8AC3E}">
        <p14:creationId xmlns:p14="http://schemas.microsoft.com/office/powerpoint/2010/main" val="2762110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19</a:t>
            </a:fld>
            <a:endParaRPr lang="en-US" dirty="0"/>
          </a:p>
        </p:txBody>
      </p:sp>
    </p:spTree>
    <p:extLst>
      <p:ext uri="{BB962C8B-B14F-4D97-AF65-F5344CB8AC3E}">
        <p14:creationId xmlns:p14="http://schemas.microsoft.com/office/powerpoint/2010/main" val="1222186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40825267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20</a:t>
            </a:fld>
            <a:endParaRPr lang="en-US" dirty="0"/>
          </a:p>
        </p:txBody>
      </p:sp>
    </p:spTree>
    <p:extLst>
      <p:ext uri="{BB962C8B-B14F-4D97-AF65-F5344CB8AC3E}">
        <p14:creationId xmlns:p14="http://schemas.microsoft.com/office/powerpoint/2010/main" val="22414693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21</a:t>
            </a:fld>
            <a:endParaRPr lang="en-US" dirty="0"/>
          </a:p>
        </p:txBody>
      </p:sp>
    </p:spTree>
    <p:extLst>
      <p:ext uri="{BB962C8B-B14F-4D97-AF65-F5344CB8AC3E}">
        <p14:creationId xmlns:p14="http://schemas.microsoft.com/office/powerpoint/2010/main" val="1229101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22</a:t>
            </a:fld>
            <a:endParaRPr lang="en-US" dirty="0"/>
          </a:p>
        </p:txBody>
      </p:sp>
    </p:spTree>
    <p:extLst>
      <p:ext uri="{BB962C8B-B14F-4D97-AF65-F5344CB8AC3E}">
        <p14:creationId xmlns:p14="http://schemas.microsoft.com/office/powerpoint/2010/main" val="27041367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23</a:t>
            </a:fld>
            <a:endParaRPr lang="en-US" dirty="0"/>
          </a:p>
        </p:txBody>
      </p:sp>
    </p:spTree>
    <p:extLst>
      <p:ext uri="{BB962C8B-B14F-4D97-AF65-F5344CB8AC3E}">
        <p14:creationId xmlns:p14="http://schemas.microsoft.com/office/powerpoint/2010/main" val="4001082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24</a:t>
            </a:fld>
            <a:endParaRPr lang="en-US" dirty="0"/>
          </a:p>
        </p:txBody>
      </p:sp>
    </p:spTree>
    <p:extLst>
      <p:ext uri="{BB962C8B-B14F-4D97-AF65-F5344CB8AC3E}">
        <p14:creationId xmlns:p14="http://schemas.microsoft.com/office/powerpoint/2010/main" val="20573070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25</a:t>
            </a:fld>
            <a:endParaRPr lang="en-US" dirty="0"/>
          </a:p>
        </p:txBody>
      </p:sp>
    </p:spTree>
    <p:extLst>
      <p:ext uri="{BB962C8B-B14F-4D97-AF65-F5344CB8AC3E}">
        <p14:creationId xmlns:p14="http://schemas.microsoft.com/office/powerpoint/2010/main" val="16711047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26</a:t>
            </a:fld>
            <a:endParaRPr lang="en-US" dirty="0"/>
          </a:p>
        </p:txBody>
      </p:sp>
    </p:spTree>
    <p:extLst>
      <p:ext uri="{BB962C8B-B14F-4D97-AF65-F5344CB8AC3E}">
        <p14:creationId xmlns:p14="http://schemas.microsoft.com/office/powerpoint/2010/main" val="2981560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27</a:t>
            </a:fld>
            <a:endParaRPr lang="en-US" dirty="0"/>
          </a:p>
        </p:txBody>
      </p:sp>
    </p:spTree>
    <p:extLst>
      <p:ext uri="{BB962C8B-B14F-4D97-AF65-F5344CB8AC3E}">
        <p14:creationId xmlns:p14="http://schemas.microsoft.com/office/powerpoint/2010/main" val="2084521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28</a:t>
            </a:fld>
            <a:endParaRPr lang="en-US" dirty="0"/>
          </a:p>
        </p:txBody>
      </p:sp>
    </p:spTree>
    <p:extLst>
      <p:ext uri="{BB962C8B-B14F-4D97-AF65-F5344CB8AC3E}">
        <p14:creationId xmlns:p14="http://schemas.microsoft.com/office/powerpoint/2010/main" val="4001304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29</a:t>
            </a:fld>
            <a:endParaRPr lang="en-US" dirty="0"/>
          </a:p>
        </p:txBody>
      </p:sp>
    </p:spTree>
    <p:extLst>
      <p:ext uri="{BB962C8B-B14F-4D97-AF65-F5344CB8AC3E}">
        <p14:creationId xmlns:p14="http://schemas.microsoft.com/office/powerpoint/2010/main" val="1978185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3924209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30</a:t>
            </a:fld>
            <a:endParaRPr lang="en-US" dirty="0"/>
          </a:p>
        </p:txBody>
      </p:sp>
    </p:spTree>
    <p:extLst>
      <p:ext uri="{BB962C8B-B14F-4D97-AF65-F5344CB8AC3E}">
        <p14:creationId xmlns:p14="http://schemas.microsoft.com/office/powerpoint/2010/main" val="6375473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31</a:t>
            </a:fld>
            <a:endParaRPr lang="en-US" dirty="0"/>
          </a:p>
        </p:txBody>
      </p:sp>
    </p:spTree>
    <p:extLst>
      <p:ext uri="{BB962C8B-B14F-4D97-AF65-F5344CB8AC3E}">
        <p14:creationId xmlns:p14="http://schemas.microsoft.com/office/powerpoint/2010/main" val="1757462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32</a:t>
            </a:fld>
            <a:endParaRPr lang="en-US" dirty="0"/>
          </a:p>
        </p:txBody>
      </p:sp>
    </p:spTree>
    <p:extLst>
      <p:ext uri="{BB962C8B-B14F-4D97-AF65-F5344CB8AC3E}">
        <p14:creationId xmlns:p14="http://schemas.microsoft.com/office/powerpoint/2010/main" val="3594804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33</a:t>
            </a:fld>
            <a:endParaRPr lang="en-US" dirty="0"/>
          </a:p>
        </p:txBody>
      </p:sp>
    </p:spTree>
    <p:extLst>
      <p:ext uri="{BB962C8B-B14F-4D97-AF65-F5344CB8AC3E}">
        <p14:creationId xmlns:p14="http://schemas.microsoft.com/office/powerpoint/2010/main" val="18122978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34</a:t>
            </a:fld>
            <a:endParaRPr lang="en-US" dirty="0"/>
          </a:p>
        </p:txBody>
      </p:sp>
    </p:spTree>
    <p:extLst>
      <p:ext uri="{BB962C8B-B14F-4D97-AF65-F5344CB8AC3E}">
        <p14:creationId xmlns:p14="http://schemas.microsoft.com/office/powerpoint/2010/main" val="39465909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35</a:t>
            </a:fld>
            <a:endParaRPr lang="en-US" dirty="0"/>
          </a:p>
        </p:txBody>
      </p:sp>
    </p:spTree>
    <p:extLst>
      <p:ext uri="{BB962C8B-B14F-4D97-AF65-F5344CB8AC3E}">
        <p14:creationId xmlns:p14="http://schemas.microsoft.com/office/powerpoint/2010/main" val="31259943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36</a:t>
            </a:fld>
            <a:endParaRPr lang="en-US" dirty="0"/>
          </a:p>
        </p:txBody>
      </p:sp>
    </p:spTree>
    <p:extLst>
      <p:ext uri="{BB962C8B-B14F-4D97-AF65-F5344CB8AC3E}">
        <p14:creationId xmlns:p14="http://schemas.microsoft.com/office/powerpoint/2010/main" val="9541555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37</a:t>
            </a:fld>
            <a:endParaRPr lang="en-US" dirty="0"/>
          </a:p>
        </p:txBody>
      </p:sp>
    </p:spTree>
    <p:extLst>
      <p:ext uri="{BB962C8B-B14F-4D97-AF65-F5344CB8AC3E}">
        <p14:creationId xmlns:p14="http://schemas.microsoft.com/office/powerpoint/2010/main" val="496753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38</a:t>
            </a:fld>
            <a:endParaRPr lang="en-US" dirty="0"/>
          </a:p>
        </p:txBody>
      </p:sp>
    </p:spTree>
    <p:extLst>
      <p:ext uri="{BB962C8B-B14F-4D97-AF65-F5344CB8AC3E}">
        <p14:creationId xmlns:p14="http://schemas.microsoft.com/office/powerpoint/2010/main" val="2848315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39</a:t>
            </a:fld>
            <a:endParaRPr lang="en-US" dirty="0"/>
          </a:p>
        </p:txBody>
      </p:sp>
    </p:spTree>
    <p:extLst>
      <p:ext uri="{BB962C8B-B14F-4D97-AF65-F5344CB8AC3E}">
        <p14:creationId xmlns:p14="http://schemas.microsoft.com/office/powerpoint/2010/main" val="2132830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31220712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40</a:t>
            </a:fld>
            <a:endParaRPr lang="en-US" dirty="0"/>
          </a:p>
        </p:txBody>
      </p:sp>
    </p:spTree>
    <p:extLst>
      <p:ext uri="{BB962C8B-B14F-4D97-AF65-F5344CB8AC3E}">
        <p14:creationId xmlns:p14="http://schemas.microsoft.com/office/powerpoint/2010/main" val="28967461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41</a:t>
            </a:fld>
            <a:endParaRPr lang="en-US" dirty="0"/>
          </a:p>
        </p:txBody>
      </p:sp>
    </p:spTree>
    <p:extLst>
      <p:ext uri="{BB962C8B-B14F-4D97-AF65-F5344CB8AC3E}">
        <p14:creationId xmlns:p14="http://schemas.microsoft.com/office/powerpoint/2010/main" val="19674709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42</a:t>
            </a:fld>
            <a:endParaRPr lang="en-US" dirty="0"/>
          </a:p>
        </p:txBody>
      </p:sp>
    </p:spTree>
    <p:extLst>
      <p:ext uri="{BB962C8B-B14F-4D97-AF65-F5344CB8AC3E}">
        <p14:creationId xmlns:p14="http://schemas.microsoft.com/office/powerpoint/2010/main" val="2843514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43</a:t>
            </a:fld>
            <a:endParaRPr lang="en-US" dirty="0"/>
          </a:p>
        </p:txBody>
      </p:sp>
    </p:spTree>
    <p:extLst>
      <p:ext uri="{BB962C8B-B14F-4D97-AF65-F5344CB8AC3E}">
        <p14:creationId xmlns:p14="http://schemas.microsoft.com/office/powerpoint/2010/main" val="27384532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44</a:t>
            </a:fld>
            <a:endParaRPr lang="en-US" dirty="0"/>
          </a:p>
        </p:txBody>
      </p:sp>
    </p:spTree>
    <p:extLst>
      <p:ext uri="{BB962C8B-B14F-4D97-AF65-F5344CB8AC3E}">
        <p14:creationId xmlns:p14="http://schemas.microsoft.com/office/powerpoint/2010/main" val="24620747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45</a:t>
            </a:fld>
            <a:endParaRPr lang="en-US" dirty="0"/>
          </a:p>
        </p:txBody>
      </p:sp>
    </p:spTree>
    <p:extLst>
      <p:ext uri="{BB962C8B-B14F-4D97-AF65-F5344CB8AC3E}">
        <p14:creationId xmlns:p14="http://schemas.microsoft.com/office/powerpoint/2010/main" val="16954691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46</a:t>
            </a:fld>
            <a:endParaRPr lang="en-US" dirty="0"/>
          </a:p>
        </p:txBody>
      </p:sp>
    </p:spTree>
    <p:extLst>
      <p:ext uri="{BB962C8B-B14F-4D97-AF65-F5344CB8AC3E}">
        <p14:creationId xmlns:p14="http://schemas.microsoft.com/office/powerpoint/2010/main" val="3105669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47</a:t>
            </a:fld>
            <a:endParaRPr lang="en-US" dirty="0"/>
          </a:p>
        </p:txBody>
      </p:sp>
    </p:spTree>
    <p:extLst>
      <p:ext uri="{BB962C8B-B14F-4D97-AF65-F5344CB8AC3E}">
        <p14:creationId xmlns:p14="http://schemas.microsoft.com/office/powerpoint/2010/main" val="16971851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48</a:t>
            </a:fld>
            <a:endParaRPr lang="en-US" dirty="0"/>
          </a:p>
        </p:txBody>
      </p:sp>
    </p:spTree>
    <p:extLst>
      <p:ext uri="{BB962C8B-B14F-4D97-AF65-F5344CB8AC3E}">
        <p14:creationId xmlns:p14="http://schemas.microsoft.com/office/powerpoint/2010/main" val="15260695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49</a:t>
            </a:fld>
            <a:endParaRPr lang="en-US" dirty="0"/>
          </a:p>
        </p:txBody>
      </p:sp>
    </p:spTree>
    <p:extLst>
      <p:ext uri="{BB962C8B-B14F-4D97-AF65-F5344CB8AC3E}">
        <p14:creationId xmlns:p14="http://schemas.microsoft.com/office/powerpoint/2010/main" val="994957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20747177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50</a:t>
            </a:fld>
            <a:endParaRPr lang="en-US" dirty="0"/>
          </a:p>
        </p:txBody>
      </p:sp>
    </p:spTree>
    <p:extLst>
      <p:ext uri="{BB962C8B-B14F-4D97-AF65-F5344CB8AC3E}">
        <p14:creationId xmlns:p14="http://schemas.microsoft.com/office/powerpoint/2010/main" val="16261970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51</a:t>
            </a:fld>
            <a:endParaRPr lang="en-US" dirty="0"/>
          </a:p>
        </p:txBody>
      </p:sp>
    </p:spTree>
    <p:extLst>
      <p:ext uri="{BB962C8B-B14F-4D97-AF65-F5344CB8AC3E}">
        <p14:creationId xmlns:p14="http://schemas.microsoft.com/office/powerpoint/2010/main" val="24701485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52</a:t>
            </a:fld>
            <a:endParaRPr lang="en-US" dirty="0"/>
          </a:p>
        </p:txBody>
      </p:sp>
    </p:spTree>
    <p:extLst>
      <p:ext uri="{BB962C8B-B14F-4D97-AF65-F5344CB8AC3E}">
        <p14:creationId xmlns:p14="http://schemas.microsoft.com/office/powerpoint/2010/main" val="33038254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53</a:t>
            </a:fld>
            <a:endParaRPr lang="en-US" dirty="0"/>
          </a:p>
        </p:txBody>
      </p:sp>
    </p:spTree>
    <p:extLst>
      <p:ext uri="{BB962C8B-B14F-4D97-AF65-F5344CB8AC3E}">
        <p14:creationId xmlns:p14="http://schemas.microsoft.com/office/powerpoint/2010/main" val="39294107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54</a:t>
            </a:fld>
            <a:endParaRPr lang="en-US" dirty="0"/>
          </a:p>
        </p:txBody>
      </p:sp>
    </p:spTree>
    <p:extLst>
      <p:ext uri="{BB962C8B-B14F-4D97-AF65-F5344CB8AC3E}">
        <p14:creationId xmlns:p14="http://schemas.microsoft.com/office/powerpoint/2010/main" val="25192605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55</a:t>
            </a:fld>
            <a:endParaRPr lang="en-US" dirty="0"/>
          </a:p>
        </p:txBody>
      </p:sp>
    </p:spTree>
    <p:extLst>
      <p:ext uri="{BB962C8B-B14F-4D97-AF65-F5344CB8AC3E}">
        <p14:creationId xmlns:p14="http://schemas.microsoft.com/office/powerpoint/2010/main" val="23146861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56</a:t>
            </a:fld>
            <a:endParaRPr lang="en-US" dirty="0"/>
          </a:p>
        </p:txBody>
      </p:sp>
    </p:spTree>
    <p:extLst>
      <p:ext uri="{BB962C8B-B14F-4D97-AF65-F5344CB8AC3E}">
        <p14:creationId xmlns:p14="http://schemas.microsoft.com/office/powerpoint/2010/main" val="38843567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57</a:t>
            </a:fld>
            <a:endParaRPr lang="en-US" dirty="0"/>
          </a:p>
        </p:txBody>
      </p:sp>
    </p:spTree>
    <p:extLst>
      <p:ext uri="{BB962C8B-B14F-4D97-AF65-F5344CB8AC3E}">
        <p14:creationId xmlns:p14="http://schemas.microsoft.com/office/powerpoint/2010/main" val="26291550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58</a:t>
            </a:fld>
            <a:endParaRPr lang="en-US" dirty="0"/>
          </a:p>
        </p:txBody>
      </p:sp>
    </p:spTree>
    <p:extLst>
      <p:ext uri="{BB962C8B-B14F-4D97-AF65-F5344CB8AC3E}">
        <p14:creationId xmlns:p14="http://schemas.microsoft.com/office/powerpoint/2010/main" val="11866185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59</a:t>
            </a:fld>
            <a:endParaRPr lang="en-US" dirty="0"/>
          </a:p>
        </p:txBody>
      </p:sp>
    </p:spTree>
    <p:extLst>
      <p:ext uri="{BB962C8B-B14F-4D97-AF65-F5344CB8AC3E}">
        <p14:creationId xmlns:p14="http://schemas.microsoft.com/office/powerpoint/2010/main" val="2859366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a:t>
            </a:fld>
            <a:endParaRPr lang="en-US" dirty="0"/>
          </a:p>
        </p:txBody>
      </p:sp>
    </p:spTree>
    <p:extLst>
      <p:ext uri="{BB962C8B-B14F-4D97-AF65-F5344CB8AC3E}">
        <p14:creationId xmlns:p14="http://schemas.microsoft.com/office/powerpoint/2010/main" val="109426701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60</a:t>
            </a:fld>
            <a:endParaRPr lang="en-US" dirty="0"/>
          </a:p>
        </p:txBody>
      </p:sp>
    </p:spTree>
    <p:extLst>
      <p:ext uri="{BB962C8B-B14F-4D97-AF65-F5344CB8AC3E}">
        <p14:creationId xmlns:p14="http://schemas.microsoft.com/office/powerpoint/2010/main" val="26554966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61</a:t>
            </a:fld>
            <a:endParaRPr lang="en-US" dirty="0"/>
          </a:p>
        </p:txBody>
      </p:sp>
    </p:spTree>
    <p:extLst>
      <p:ext uri="{BB962C8B-B14F-4D97-AF65-F5344CB8AC3E}">
        <p14:creationId xmlns:p14="http://schemas.microsoft.com/office/powerpoint/2010/main" val="349857861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62</a:t>
            </a:fld>
            <a:endParaRPr lang="en-US" dirty="0"/>
          </a:p>
        </p:txBody>
      </p:sp>
    </p:spTree>
    <p:extLst>
      <p:ext uri="{BB962C8B-B14F-4D97-AF65-F5344CB8AC3E}">
        <p14:creationId xmlns:p14="http://schemas.microsoft.com/office/powerpoint/2010/main" val="16083860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63</a:t>
            </a:fld>
            <a:endParaRPr lang="en-US" dirty="0"/>
          </a:p>
        </p:txBody>
      </p:sp>
    </p:spTree>
    <p:extLst>
      <p:ext uri="{BB962C8B-B14F-4D97-AF65-F5344CB8AC3E}">
        <p14:creationId xmlns:p14="http://schemas.microsoft.com/office/powerpoint/2010/main" val="25840063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64</a:t>
            </a:fld>
            <a:endParaRPr lang="en-US" dirty="0"/>
          </a:p>
        </p:txBody>
      </p:sp>
    </p:spTree>
    <p:extLst>
      <p:ext uri="{BB962C8B-B14F-4D97-AF65-F5344CB8AC3E}">
        <p14:creationId xmlns:p14="http://schemas.microsoft.com/office/powerpoint/2010/main" val="9509945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65</a:t>
            </a:fld>
            <a:endParaRPr lang="en-US" dirty="0"/>
          </a:p>
        </p:txBody>
      </p:sp>
    </p:spTree>
    <p:extLst>
      <p:ext uri="{BB962C8B-B14F-4D97-AF65-F5344CB8AC3E}">
        <p14:creationId xmlns:p14="http://schemas.microsoft.com/office/powerpoint/2010/main" val="39268054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66</a:t>
            </a:fld>
            <a:endParaRPr lang="en-US" dirty="0"/>
          </a:p>
        </p:txBody>
      </p:sp>
    </p:spTree>
    <p:extLst>
      <p:ext uri="{BB962C8B-B14F-4D97-AF65-F5344CB8AC3E}">
        <p14:creationId xmlns:p14="http://schemas.microsoft.com/office/powerpoint/2010/main" val="88075263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67</a:t>
            </a:fld>
            <a:endParaRPr lang="en-US" dirty="0"/>
          </a:p>
        </p:txBody>
      </p:sp>
    </p:spTree>
    <p:extLst>
      <p:ext uri="{BB962C8B-B14F-4D97-AF65-F5344CB8AC3E}">
        <p14:creationId xmlns:p14="http://schemas.microsoft.com/office/powerpoint/2010/main" val="425034164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68</a:t>
            </a:fld>
            <a:endParaRPr lang="en-US" dirty="0"/>
          </a:p>
        </p:txBody>
      </p:sp>
    </p:spTree>
    <p:extLst>
      <p:ext uri="{BB962C8B-B14F-4D97-AF65-F5344CB8AC3E}">
        <p14:creationId xmlns:p14="http://schemas.microsoft.com/office/powerpoint/2010/main" val="349890642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69</a:t>
            </a:fld>
            <a:endParaRPr lang="en-US" dirty="0"/>
          </a:p>
        </p:txBody>
      </p:sp>
    </p:spTree>
    <p:extLst>
      <p:ext uri="{BB962C8B-B14F-4D97-AF65-F5344CB8AC3E}">
        <p14:creationId xmlns:p14="http://schemas.microsoft.com/office/powerpoint/2010/main" val="1098619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a:t>
            </a:fld>
            <a:endParaRPr lang="en-US" dirty="0"/>
          </a:p>
        </p:txBody>
      </p:sp>
    </p:spTree>
    <p:extLst>
      <p:ext uri="{BB962C8B-B14F-4D97-AF65-F5344CB8AC3E}">
        <p14:creationId xmlns:p14="http://schemas.microsoft.com/office/powerpoint/2010/main" val="5810649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70</a:t>
            </a:fld>
            <a:endParaRPr lang="en-US" dirty="0"/>
          </a:p>
        </p:txBody>
      </p:sp>
    </p:spTree>
    <p:extLst>
      <p:ext uri="{BB962C8B-B14F-4D97-AF65-F5344CB8AC3E}">
        <p14:creationId xmlns:p14="http://schemas.microsoft.com/office/powerpoint/2010/main" val="382875373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71</a:t>
            </a:fld>
            <a:endParaRPr lang="en-US" dirty="0"/>
          </a:p>
        </p:txBody>
      </p:sp>
    </p:spTree>
    <p:extLst>
      <p:ext uri="{BB962C8B-B14F-4D97-AF65-F5344CB8AC3E}">
        <p14:creationId xmlns:p14="http://schemas.microsoft.com/office/powerpoint/2010/main" val="12908293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72</a:t>
            </a:fld>
            <a:endParaRPr lang="en-US" dirty="0"/>
          </a:p>
        </p:txBody>
      </p:sp>
    </p:spTree>
    <p:extLst>
      <p:ext uri="{BB962C8B-B14F-4D97-AF65-F5344CB8AC3E}">
        <p14:creationId xmlns:p14="http://schemas.microsoft.com/office/powerpoint/2010/main" val="26559525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73</a:t>
            </a:fld>
            <a:endParaRPr lang="en-US" dirty="0"/>
          </a:p>
        </p:txBody>
      </p:sp>
    </p:spTree>
    <p:extLst>
      <p:ext uri="{BB962C8B-B14F-4D97-AF65-F5344CB8AC3E}">
        <p14:creationId xmlns:p14="http://schemas.microsoft.com/office/powerpoint/2010/main" val="421173699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74</a:t>
            </a:fld>
            <a:endParaRPr lang="en-US" dirty="0"/>
          </a:p>
        </p:txBody>
      </p:sp>
    </p:spTree>
    <p:extLst>
      <p:ext uri="{BB962C8B-B14F-4D97-AF65-F5344CB8AC3E}">
        <p14:creationId xmlns:p14="http://schemas.microsoft.com/office/powerpoint/2010/main" val="19032756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75</a:t>
            </a:fld>
            <a:endParaRPr lang="en-US" dirty="0"/>
          </a:p>
        </p:txBody>
      </p:sp>
    </p:spTree>
    <p:extLst>
      <p:ext uri="{BB962C8B-B14F-4D97-AF65-F5344CB8AC3E}">
        <p14:creationId xmlns:p14="http://schemas.microsoft.com/office/powerpoint/2010/main" val="1850913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8</a:t>
            </a:fld>
            <a:endParaRPr lang="en-US" dirty="0"/>
          </a:p>
        </p:txBody>
      </p:sp>
    </p:spTree>
    <p:extLst>
      <p:ext uri="{BB962C8B-B14F-4D97-AF65-F5344CB8AC3E}">
        <p14:creationId xmlns:p14="http://schemas.microsoft.com/office/powerpoint/2010/main" val="1687947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How presentation will benefit audience: Adult learners are more interested in a subject if they know how or why it is important to them.</a:t>
            </a:r>
          </a:p>
          <a:p>
            <a:pPr marL="171450" indent="-171450">
              <a:buFont typeface="Arial" panose="020B0604020202020204" pitchFamily="34" charset="0"/>
              <a:buChar char="•"/>
            </a:pPr>
            <a:r>
              <a:rPr lang="en-US" dirty="0"/>
              <a:t>Presenter’s level of expertise in the subject: Briefly state your credentials in this area, or explain why participants should listen to you.</a:t>
            </a:r>
          </a:p>
        </p:txBody>
      </p:sp>
      <p:sp>
        <p:nvSpPr>
          <p:cNvPr id="4" name="Slide Number Placeholder 3"/>
          <p:cNvSpPr>
            <a:spLocks noGrp="1"/>
          </p:cNvSpPr>
          <p:nvPr>
            <p:ph type="sldNum" sz="quarter" idx="10"/>
          </p:nvPr>
        </p:nvSpPr>
        <p:spPr/>
        <p:txBody>
          <a:bodyPr/>
          <a:lstStyle/>
          <a:p>
            <a:fld id="{CF2FD335-6D8E-486A-8F5F-DFC7325903FF}" type="slidenum">
              <a:rPr lang="en-US" smtClean="0"/>
              <a:t>9</a:t>
            </a:fld>
            <a:endParaRPr lang="en-US" dirty="0"/>
          </a:p>
        </p:txBody>
      </p:sp>
    </p:spTree>
    <p:extLst>
      <p:ext uri="{BB962C8B-B14F-4D97-AF65-F5344CB8AC3E}">
        <p14:creationId xmlns:p14="http://schemas.microsoft.com/office/powerpoint/2010/main" val="2004403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8" name="Title 7"/>
          <p:cNvSpPr>
            <a:spLocks noGrp="1"/>
          </p:cNvSpPr>
          <p:nvPr>
            <p:ph type="ctrTitle"/>
          </p:nvPr>
        </p:nvSpPr>
        <p:spPr>
          <a:xfrm>
            <a:off x="609600" y="2389009"/>
            <a:ext cx="11277600" cy="1470025"/>
          </a:xfrm>
        </p:spPr>
        <p:txBody>
          <a:bodyPr anchor="b"/>
          <a:lstStyle>
            <a:lvl1pPr>
              <a:defRPr sz="4400">
                <a:solidFill>
                  <a:schemeClr val="bg1"/>
                </a:solidFill>
              </a:defRPr>
            </a:lvl1pPr>
          </a:lstStyle>
          <a:p>
            <a:r>
              <a:rPr kumimoji="0" lang="en-US"/>
              <a:t>Click to edit Master title style</a:t>
            </a:r>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endParaRPr kumimoji="0" lang="en-US" dirty="0"/>
          </a:p>
        </p:txBody>
      </p:sp>
      <p:sp>
        <p:nvSpPr>
          <p:cNvPr id="17" name="Footer Placeholder 16"/>
          <p:cNvSpPr>
            <a:spLocks noGrp="1"/>
          </p:cNvSpPr>
          <p:nvPr>
            <p:ph type="ftr" sz="quarter" idx="11"/>
          </p:nvPr>
        </p:nvSpPr>
        <p:spPr>
          <a:xfrm>
            <a:off x="7265116" y="4205288"/>
            <a:ext cx="1727200" cy="457200"/>
          </a:xfrm>
        </p:spPr>
        <p:txBody>
          <a:bodyPr/>
          <a:lstStyle>
            <a:lvl1pPr>
              <a:defRPr>
                <a:solidFill>
                  <a:schemeClr val="accent2">
                    <a:lumMod val="75000"/>
                  </a:schemeClr>
                </a:solidFill>
              </a:defRPr>
            </a:lvl1pPr>
          </a:lstStyle>
          <a:p>
            <a:r>
              <a:rPr lang="en-US"/>
              <a:t>Add a footer</a:t>
            </a:r>
            <a:endParaRPr lang="en-US" dirty="0"/>
          </a:p>
        </p:txBody>
      </p:sp>
      <p:sp>
        <p:nvSpPr>
          <p:cNvPr id="28" name="Date Placeholder 27"/>
          <p:cNvSpPr>
            <a:spLocks noGrp="1"/>
          </p:cNvSpPr>
          <p:nvPr>
            <p:ph type="dt" sz="half" idx="10"/>
          </p:nvPr>
        </p:nvSpPr>
        <p:spPr>
          <a:xfrm>
            <a:off x="9043832" y="4206240"/>
            <a:ext cx="1280160" cy="457200"/>
          </a:xfrm>
        </p:spPr>
        <p:txBody>
          <a:bodyPr/>
          <a:lstStyle>
            <a:lvl1pPr>
              <a:defRPr>
                <a:solidFill>
                  <a:schemeClr val="accent2">
                    <a:lumMod val="75000"/>
                  </a:schemeClr>
                </a:solidFill>
              </a:defRPr>
            </a:lvl1pPr>
          </a:lstStyle>
          <a:p>
            <a:fld id="{4E708F12-96AD-4ED4-8132-A78F5E42C1F5}" type="datetime1">
              <a:rPr lang="en-US" smtClean="0"/>
              <a:pPr/>
              <a:t>7/23/2025</a:t>
            </a:fld>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3601152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lvl1pPr>
              <a:defRPr/>
            </a:lvl1pPr>
            <a:lvl5pPr>
              <a:defRPr/>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7B7FA170-8299-44AD-AEEF-FC686C3D7804}" type="datetime1">
              <a:rPr lang="en-US" smtClean="0"/>
              <a:t>7/23/2025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46784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9042400" y="1143000"/>
            <a:ext cx="2540000" cy="5448300"/>
          </a:xfrm>
        </p:spPr>
        <p:txBody>
          <a:bodyPr vert="eaVert"/>
          <a:lstStyle>
            <a:lvl1pPr>
              <a:defRPr/>
            </a:lvl1pPr>
          </a:lstStyle>
          <a:p>
            <a:r>
              <a:rPr kumimoji="0" lang="en-US" dirty="0"/>
              <a:t>Edit Master title style</a:t>
            </a:r>
          </a:p>
        </p:txBody>
      </p:sp>
      <p:sp>
        <p:nvSpPr>
          <p:cNvPr id="3" name="Vertical Text Placeholder 2"/>
          <p:cNvSpPr>
            <a:spLocks noGrp="1"/>
          </p:cNvSpPr>
          <p:nvPr>
            <p:ph type="body" orient="vert" idx="1" hasCustomPrompt="1"/>
          </p:nvPr>
        </p:nvSpPr>
        <p:spPr>
          <a:xfrm>
            <a:off x="609600" y="1143000"/>
            <a:ext cx="8331200" cy="5448300"/>
          </a:xfrm>
        </p:spPr>
        <p:txBody>
          <a:bodyPr vert="eaVert"/>
          <a:lstStyle>
            <a:lvl5pPr>
              <a:defRPr/>
            </a:lvl5pPr>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2231763A-68EC-4ECD-9620-D9FE9CDDD622}" type="datetime1">
              <a:rPr lang="en-US" smtClean="0"/>
              <a:t>7/23/2025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97808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lvl1pPr>
              <a:defRPr/>
            </a:lvl1pPr>
            <a:lvl5pPr>
              <a:defRPr/>
            </a:lvl5pPr>
            <a:lvl6pPr>
              <a:defRPr/>
            </a:lvl6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7B98BEDD-6160-49BB-B372-861DE7DE9BA5}" type="datetime1">
              <a:rPr lang="en-US" smtClean="0"/>
              <a:t>7/23/2025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9430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68322"/>
            <a:ext cx="10363200" cy="1362075"/>
          </a:xfrm>
        </p:spPr>
        <p:txBody>
          <a:bodyPr anchor="b">
            <a:noAutofit/>
          </a:bodyPr>
          <a:lstStyle>
            <a:lvl1pPr algn="l">
              <a:buNone/>
              <a:defRPr sz="4300" b="1" cap="none" baseline="0">
                <a:ln w="12700">
                  <a:solidFill>
                    <a:schemeClr val="accent2">
                      <a:shade val="90000"/>
                      <a:satMod val="150000"/>
                    </a:schemeClr>
                  </a:solidFill>
                </a:ln>
                <a:solidFill>
                  <a:schemeClr val="accent2"/>
                </a:solidFill>
                <a:effectLst/>
              </a:defRPr>
            </a:lvl1pPr>
          </a:lstStyle>
          <a:p>
            <a:r>
              <a:rPr kumimoji="0" lang="en-US"/>
              <a:t>Click to edit Master title style</a:t>
            </a:r>
            <a:endParaRPr kumimoji="0" lang="en-US" dirty="0"/>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AAE819F-B7FD-4B29-8F66-9E318144BC2A}" type="datetime1">
              <a:rPr lang="en-US" smtClean="0"/>
              <a:t>7/23/2025</a:t>
            </a:fld>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70512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609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Content Placeholder 3"/>
          <p:cNvSpPr>
            <a:spLocks noGrp="1"/>
          </p:cNvSpPr>
          <p:nvPr>
            <p:ph sz="half" idx="2"/>
          </p:nvPr>
        </p:nvSpPr>
        <p:spPr>
          <a:xfrm>
            <a:off x="6197600" y="2249425"/>
            <a:ext cx="5384800" cy="4341875"/>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D4CA159C-B6E0-4F10-9F4A-2FA57003B139}" type="datetime1">
              <a:rPr lang="en-US" smtClean="0"/>
              <a:t>7/23/2025</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446445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0" orient="horz" pos="2160" userDrawn="1">
          <p15:clr>
            <a:srgbClr val="FBAE40"/>
          </p15:clr>
        </p15:guide>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a:t>Click to edit Master title style</a:t>
            </a:r>
          </a:p>
        </p:txBody>
      </p:sp>
      <p:sp>
        <p:nvSpPr>
          <p:cNvPr id="3" name="Text Placeholder 2"/>
          <p:cNvSpPr>
            <a:spLocks noGrp="1"/>
          </p:cNvSpPr>
          <p:nvPr>
            <p:ph type="body" idx="1"/>
          </p:nvPr>
        </p:nvSpPr>
        <p:spPr>
          <a:xfrm>
            <a:off x="508000" y="2244970"/>
            <a:ext cx="5388864"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4" name="Text Placeholder 3"/>
          <p:cNvSpPr>
            <a:spLocks noGrp="1"/>
          </p:cNvSpPr>
          <p:nvPr>
            <p:ph type="body" sz="half" idx="3"/>
          </p:nvPr>
        </p:nvSpPr>
        <p:spPr>
          <a:xfrm>
            <a:off x="6294968" y="2244970"/>
            <a:ext cx="5389033" cy="457200"/>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28" name="Footer Placeholder 27"/>
          <p:cNvSpPr>
            <a:spLocks noGrp="1"/>
          </p:cNvSpPr>
          <p:nvPr>
            <p:ph type="ftr" sz="quarter" idx="12"/>
          </p:nvPr>
        </p:nvSpPr>
        <p:spPr/>
        <p:txBody>
          <a:bodyPr rtlCol="0"/>
          <a:lstStyle/>
          <a:p>
            <a:r>
              <a:rPr lang="en-US" dirty="0"/>
              <a:t>Add a footer</a:t>
            </a:r>
          </a:p>
        </p:txBody>
      </p:sp>
      <p:sp>
        <p:nvSpPr>
          <p:cNvPr id="26" name="Date Placeholder 25"/>
          <p:cNvSpPr>
            <a:spLocks noGrp="1"/>
          </p:cNvSpPr>
          <p:nvPr>
            <p:ph type="dt" sz="half" idx="10"/>
          </p:nvPr>
        </p:nvSpPr>
        <p:spPr/>
        <p:txBody>
          <a:bodyPr rtlCol="0"/>
          <a:lstStyle/>
          <a:p>
            <a:fld id="{8170CBBB-D1D1-4386-A5E9-07F3477B78F3}" type="datetime1">
              <a:rPr lang="en-US" smtClean="0"/>
              <a:t>7/23/2025</a:t>
            </a:fld>
            <a:endParaRPr lang="en-US" dirty="0"/>
          </a:p>
        </p:txBody>
      </p:sp>
      <p:sp>
        <p:nvSpPr>
          <p:cNvPr id="27" name="Slide Number Placeholder 26"/>
          <p:cNvSpPr>
            <a:spLocks noGrp="1"/>
          </p:cNvSpPr>
          <p:nvPr>
            <p:ph type="sldNum" sz="quarter" idx="11"/>
          </p:nvPr>
        </p:nvSpPr>
        <p:spPr/>
        <p:txBody>
          <a:bodyPr rtlCol="0"/>
          <a:lstStyle/>
          <a:p>
            <a:fld id="{401CF334-2D5C-4859-84A6-CA7E6E43FAEB}" type="slidenum">
              <a:rPr lang="en-US" smtClean="0"/>
              <a:t>‹#›</a:t>
            </a:fld>
            <a:endParaRPr lang="en-US" dirty="0"/>
          </a:p>
        </p:txBody>
      </p:sp>
    </p:spTree>
    <p:extLst>
      <p:ext uri="{BB962C8B-B14F-4D97-AF65-F5344CB8AC3E}">
        <p14:creationId xmlns:p14="http://schemas.microsoft.com/office/powerpoint/2010/main" val="370716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a:t>Click to edit Master title style</a:t>
            </a:r>
          </a:p>
        </p:txBody>
      </p:sp>
      <p:sp>
        <p:nvSpPr>
          <p:cNvPr id="4" name="Footer Placeholder 3"/>
          <p:cNvSpPr>
            <a:spLocks noGrp="1"/>
          </p:cNvSpPr>
          <p:nvPr>
            <p:ph type="ftr" sz="quarter" idx="11"/>
          </p:nvPr>
        </p:nvSpPr>
        <p:spPr>
          <a:xfrm>
            <a:off x="7010400" y="612648"/>
            <a:ext cx="1767840" cy="457200"/>
          </a:xfrm>
        </p:spPr>
        <p:txBody>
          <a:bodyPr/>
          <a:lstStyle/>
          <a:p>
            <a:r>
              <a:rPr lang="en-US" dirty="0"/>
              <a:t>Add a footer</a:t>
            </a:r>
          </a:p>
        </p:txBody>
      </p:sp>
      <p:sp>
        <p:nvSpPr>
          <p:cNvPr id="3" name="Date Placeholder 2"/>
          <p:cNvSpPr>
            <a:spLocks noGrp="1"/>
          </p:cNvSpPr>
          <p:nvPr>
            <p:ph type="dt" sz="half" idx="10"/>
          </p:nvPr>
        </p:nvSpPr>
        <p:spPr>
          <a:xfrm>
            <a:off x="8778240" y="612648"/>
            <a:ext cx="1276352" cy="457200"/>
          </a:xfrm>
        </p:spPr>
        <p:txBody>
          <a:bodyPr/>
          <a:lstStyle/>
          <a:p>
            <a:fld id="{9FA4CAD8-0EA7-4615-B69B-B2F199EF3A93}" type="datetime1">
              <a:rPr lang="en-US" smtClean="0"/>
              <a:t>7/23/2025</a:t>
            </a:fld>
            <a:endParaRPr lang="en-US" dirty="0"/>
          </a:p>
        </p:txBody>
      </p:sp>
      <p:sp>
        <p:nvSpPr>
          <p:cNvPr id="5" name="Slide Number Placeholder 4"/>
          <p:cNvSpPr>
            <a:spLocks noGrp="1"/>
          </p:cNvSpPr>
          <p:nvPr>
            <p:ph type="sldNum" sz="quarter" idx="12"/>
          </p:nvPr>
        </p:nvSpPr>
        <p:spPr>
          <a:xfrm>
            <a:off x="10899648" y="2272"/>
            <a:ext cx="1016000" cy="365760"/>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821952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B9234BD7-6953-492C-921B-E68B2D7F14C8}" type="datetime1">
              <a:rPr lang="en-US" smtClean="0"/>
              <a:t>7/23/2025</a:t>
            </a:fld>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135695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37995" y="1101970"/>
            <a:ext cx="4511040" cy="877824"/>
          </a:xfrm>
        </p:spPr>
        <p:txBody>
          <a:bodyPr anchor="b"/>
          <a:lstStyle>
            <a:lvl1pPr algn="l">
              <a:buNone/>
              <a:defRPr sz="1800" b="1"/>
            </a:lvl1pPr>
          </a:lstStyle>
          <a:p>
            <a:r>
              <a:rPr kumimoji="0" lang="en-US" dirty="0"/>
              <a:t>Edit Master title style</a:t>
            </a:r>
          </a:p>
        </p:txBody>
      </p:sp>
      <p:sp>
        <p:nvSpPr>
          <p:cNvPr id="4" name="Content Placeholder 3"/>
          <p:cNvSpPr>
            <a:spLocks noGrp="1"/>
          </p:cNvSpPr>
          <p:nvPr>
            <p:ph sz="half" idx="1"/>
          </p:nvPr>
        </p:nvSpPr>
        <p:spPr>
          <a:xfrm>
            <a:off x="203200" y="776287"/>
            <a:ext cx="6803136" cy="5805083"/>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dirty="0"/>
          </a:p>
        </p:txBody>
      </p:sp>
      <p:sp>
        <p:nvSpPr>
          <p:cNvPr id="3" name="Text Placeholder 2"/>
          <p:cNvSpPr>
            <a:spLocks noGrp="1"/>
          </p:cNvSpPr>
          <p:nvPr>
            <p:ph type="body" idx="2"/>
          </p:nvPr>
        </p:nvSpPr>
        <p:spPr>
          <a:xfrm>
            <a:off x="7137995" y="2010727"/>
            <a:ext cx="4511040" cy="4580573"/>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35A17D9B-D4D3-4E23-88DF-2E354FA43196}" type="datetime1">
              <a:rPr lang="en-US" smtClean="0"/>
              <a:t>7/23/2025</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98685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a:t>Click to edit Master title style</a:t>
            </a:r>
          </a:p>
        </p:txBody>
      </p:sp>
      <p:sp>
        <p:nvSpPr>
          <p:cNvPr id="3" name="Picture Placeholder 2" descr="An empty placeholder to add an image. Click on the placeholder and select the image that you wish to add"/>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541F67C5-D04E-4576-B61C-12ABA14BBD6C}" type="datetime1">
              <a:rPr lang="en-US" smtClean="0"/>
              <a:t>7/23/2025</a:t>
            </a:fld>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88361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a:t>Click to edit Master title style</a:t>
            </a:r>
            <a:endParaRPr kumimoji="0" lang="en-US" dirty="0"/>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p:cNvSpPr>
            <a:spLocks noGrp="1"/>
          </p:cNvSpPr>
          <p:nvPr>
            <p:ph type="ftr" sz="quarter" idx="3"/>
          </p:nvPr>
        </p:nvSpPr>
        <p:spPr>
          <a:xfrm>
            <a:off x="7010400" y="612648"/>
            <a:ext cx="1767840" cy="457200"/>
          </a:xfrm>
          <a:prstGeom prst="rect">
            <a:avLst/>
          </a:prstGeom>
        </p:spPr>
        <p:txBody>
          <a:bodyPr vert="horz"/>
          <a:lstStyle>
            <a:lvl1pPr algn="r" eaLnBrk="1" latinLnBrk="0" hangingPunct="1">
              <a:defRPr kumimoji="0" sz="1100">
                <a:solidFill>
                  <a:schemeClr val="accent2">
                    <a:lumMod val="75000"/>
                  </a:schemeClr>
                </a:solidFill>
              </a:defRPr>
            </a:lvl1pPr>
          </a:lstStyle>
          <a:p>
            <a:r>
              <a:rPr lang="en-US"/>
              <a:t>Add a footer</a:t>
            </a:r>
            <a:endParaRPr lang="en-US" dirty="0"/>
          </a:p>
        </p:txBody>
      </p:sp>
      <p:sp>
        <p:nvSpPr>
          <p:cNvPr id="14" name="Date Placeholder 13"/>
          <p:cNvSpPr>
            <a:spLocks noGrp="1"/>
          </p:cNvSpPr>
          <p:nvPr>
            <p:ph type="dt" sz="half" idx="2"/>
          </p:nvPr>
        </p:nvSpPr>
        <p:spPr>
          <a:xfrm>
            <a:off x="8782048" y="612648"/>
            <a:ext cx="1276352" cy="457200"/>
          </a:xfrm>
          <a:prstGeom prst="rect">
            <a:avLst/>
          </a:prstGeom>
        </p:spPr>
        <p:txBody>
          <a:bodyPr vert="horz"/>
          <a:lstStyle>
            <a:lvl1pPr algn="l" eaLnBrk="1" latinLnBrk="0" hangingPunct="1">
              <a:defRPr kumimoji="0" sz="1100">
                <a:solidFill>
                  <a:schemeClr val="accent2">
                    <a:lumMod val="75000"/>
                  </a:schemeClr>
                </a:solidFill>
              </a:defRPr>
            </a:lvl1pPr>
          </a:lstStyle>
          <a:p>
            <a:fld id="{C20F09E4-6EA4-4BF3-9FC8-FF40373B88E6}" type="datetime1">
              <a:rPr lang="en-US" smtClean="0"/>
              <a:pPr/>
              <a:t>7/23/2025</a:t>
            </a:fld>
            <a:endParaRPr lang="en-US" dirty="0"/>
          </a:p>
        </p:txBody>
      </p:sp>
      <p:sp>
        <p:nvSpPr>
          <p:cNvPr id="23" name="Slide Number Placeholder 22"/>
          <p:cNvSpPr>
            <a:spLocks noGrp="1"/>
          </p:cNvSpPr>
          <p:nvPr>
            <p:ph type="sldNum" sz="quarter" idx="4"/>
          </p:nvPr>
        </p:nvSpPr>
        <p:spPr>
          <a:xfrm>
            <a:off x="10899648" y="2272"/>
            <a:ext cx="1016000" cy="365760"/>
          </a:xfrm>
          <a:prstGeom prst="rect">
            <a:avLst/>
          </a:prstGeom>
        </p:spPr>
        <p:txBody>
          <a:bodyPr vert="horz" anchor="b"/>
          <a:lstStyle>
            <a:lvl1pPr algn="r" eaLnBrk="1" latinLnBrk="0" hangingPunct="1">
              <a:defRPr kumimoji="0" sz="1800">
                <a:solidFill>
                  <a:srgbClr val="FFFFFF"/>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21321717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lumMod val="75000"/>
          </a:schemeClr>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lumMod val="75000"/>
          </a:schemeClr>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lumMod val="50000"/>
          </a:schemeClr>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lumMod val="50000"/>
          </a:schemeClr>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lumMod val="50000"/>
          </a:schemeClr>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lumMod val="50000"/>
          </a:schemeClr>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lumMod val="50000"/>
          </a:schemeClr>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lumMod val="50000"/>
          </a:schemeClr>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lumMod val="50000"/>
          </a:schemeClr>
        </a:buClr>
        <a:buFont typeface="Wingdings 2" panose="05020102010507070707" pitchFamily="18" charset="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2160" userDrawn="1">
          <p15:clr>
            <a:srgbClr val="F26B43"/>
          </p15:clr>
        </p15:guide>
        <p15:guide id="1" pos="3840" userDrawn="1">
          <p15:clr>
            <a:srgbClr val="F26B43"/>
          </p15:clr>
        </p15:guide>
        <p15:guide id="2" orient="horz" pos="415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2.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6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a:cs typeface="B Nazanin" panose="00000400000000000000" pitchFamily="2" charset="-78"/>
              </a:rPr>
              <a:t>تفاوت سازه با دیوار برشی و بدون دیوار برشی</a:t>
            </a:r>
            <a:endParaRPr lang="en-US" dirty="0">
              <a:cs typeface="B Nazanin" panose="00000400000000000000" pitchFamily="2" charset="-78"/>
            </a:endParaRPr>
          </a:p>
        </p:txBody>
      </p:sp>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marL="109728" indent="0" algn="just" rtl="1">
              <a:lnSpc>
                <a:spcPct val="150000"/>
              </a:lnSpc>
              <a:buNone/>
            </a:pPr>
            <a:r>
              <a:rPr lang="fa-IR" sz="2400" dirty="0">
                <a:cs typeface="B Nazanin" panose="00000400000000000000" pitchFamily="2" charset="-78"/>
              </a:rPr>
              <a:t>جزئيات شکل‌پذيري ديوارهاي برشي که بعد از مطالعات اخير، در برخي آئين‌نامه‌ها ذکر شده‌اند هنوز در زلزله‌هاي واقعي مورد آزمايش قرار نگرفته‌اند. بدون شک استفاده از اين جزئيات، باعث شکل‌پذيرتر شدن ديوارها مي‌شود ولي ميزان دقيق بهره‌وري از شکل‌پذيري بايد در زلزله‌هاي واقعي و يا مطالعات پيچيده پاسخ‌هاي ديناميکي ديوار در اثر زلزله مشخص شود. طراحي ديوار به صورت شکل‌پذير هنگامي صحيح است که مقاومت آن از طريق خمش صورت بگيرد نه از طريق برش و همچنين ظرفيت برشي ديوار در هر مقطع از برش آن مقطع که بر مبناي مقاومت خمشي ديوار به دست مي‌آيد، بيشتر باشد. علاوه بر اين نه تنها ظرفيت برشي نهائي بلکه رفتار عضو بين حالت شروع ترک‌خوردگي و حالت گسيختگي برشي نيز مشخص باشد.</a:t>
            </a:r>
          </a:p>
        </p:txBody>
      </p:sp>
    </p:spTree>
    <p:extLst>
      <p:ext uri="{BB962C8B-B14F-4D97-AF65-F5344CB8AC3E}">
        <p14:creationId xmlns:p14="http://schemas.microsoft.com/office/powerpoint/2010/main" val="252048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marL="109728" indent="0" algn="just" rtl="1">
              <a:lnSpc>
                <a:spcPct val="150000"/>
              </a:lnSpc>
              <a:buNone/>
            </a:pPr>
            <a:r>
              <a:rPr lang="fa-IR" sz="2400" dirty="0">
                <a:cs typeface="B Nazanin" panose="00000400000000000000" pitchFamily="2" charset="-78"/>
              </a:rPr>
              <a:t>مطابق آئین نامه 2800 ویرایش چهارم برای محاسبه نیروی زلزله بایستی طبق رابطه زیر عمل نمائیم:</a:t>
            </a:r>
          </a:p>
          <a:p>
            <a:pPr marL="109728" indent="0" algn="just" rtl="1">
              <a:lnSpc>
                <a:spcPct val="150000"/>
              </a:lnSpc>
              <a:buNone/>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5791200" y="3041795"/>
            <a:ext cx="5514975" cy="1714500"/>
          </a:xfrm>
          <a:prstGeom prst="rect">
            <a:avLst/>
          </a:prstGeom>
        </p:spPr>
      </p:pic>
      <p:pic>
        <p:nvPicPr>
          <p:cNvPr id="5" name="Picture 4"/>
          <p:cNvPicPr>
            <a:picLocks noChangeAspect="1"/>
          </p:cNvPicPr>
          <p:nvPr/>
        </p:nvPicPr>
        <p:blipFill>
          <a:blip r:embed="rId4"/>
          <a:stretch>
            <a:fillRect/>
          </a:stretch>
        </p:blipFill>
        <p:spPr>
          <a:xfrm>
            <a:off x="2136865" y="3525067"/>
            <a:ext cx="1599111" cy="963101"/>
          </a:xfrm>
          <a:prstGeom prst="rect">
            <a:avLst/>
          </a:prstGeom>
        </p:spPr>
      </p:pic>
      <p:pic>
        <p:nvPicPr>
          <p:cNvPr id="7" name="Picture 6"/>
          <p:cNvPicPr>
            <a:picLocks noChangeAspect="1"/>
          </p:cNvPicPr>
          <p:nvPr/>
        </p:nvPicPr>
        <p:blipFill>
          <a:blip r:embed="rId5"/>
          <a:stretch>
            <a:fillRect/>
          </a:stretch>
        </p:blipFill>
        <p:spPr>
          <a:xfrm>
            <a:off x="5885428" y="5060577"/>
            <a:ext cx="5505450" cy="914400"/>
          </a:xfrm>
          <a:prstGeom prst="rect">
            <a:avLst/>
          </a:prstGeom>
        </p:spPr>
      </p:pic>
      <p:pic>
        <p:nvPicPr>
          <p:cNvPr id="8" name="Picture 7"/>
          <p:cNvPicPr>
            <a:picLocks noChangeAspect="1"/>
          </p:cNvPicPr>
          <p:nvPr/>
        </p:nvPicPr>
        <p:blipFill>
          <a:blip r:embed="rId6"/>
          <a:stretch>
            <a:fillRect/>
          </a:stretch>
        </p:blipFill>
        <p:spPr>
          <a:xfrm>
            <a:off x="178932" y="5060577"/>
            <a:ext cx="5514975" cy="1209675"/>
          </a:xfrm>
          <a:prstGeom prst="rect">
            <a:avLst/>
          </a:prstGeom>
        </p:spPr>
      </p:pic>
    </p:spTree>
    <p:extLst>
      <p:ext uri="{BB962C8B-B14F-4D97-AF65-F5344CB8AC3E}">
        <p14:creationId xmlns:p14="http://schemas.microsoft.com/office/powerpoint/2010/main" val="137900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p:pic>
        <p:nvPicPr>
          <p:cNvPr id="6" name="Content Placeholder 5"/>
          <p:cNvPicPr>
            <a:picLocks noGrp="1" noChangeAspect="1"/>
          </p:cNvPicPr>
          <p:nvPr>
            <p:ph idx="1"/>
          </p:nvPr>
        </p:nvPicPr>
        <p:blipFill>
          <a:blip r:embed="rId3"/>
          <a:stretch>
            <a:fillRect/>
          </a:stretch>
        </p:blipFill>
        <p:spPr>
          <a:xfrm>
            <a:off x="3944983" y="2209800"/>
            <a:ext cx="7637417" cy="4095750"/>
          </a:xfrm>
          <a:prstGeom prst="rect">
            <a:avLst/>
          </a:prstGeom>
        </p:spPr>
      </p:pic>
    </p:spTree>
    <p:extLst>
      <p:ext uri="{BB962C8B-B14F-4D97-AF65-F5344CB8AC3E}">
        <p14:creationId xmlns:p14="http://schemas.microsoft.com/office/powerpoint/2010/main" val="76856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988423" y="2209800"/>
                <a:ext cx="10972800" cy="4325112"/>
              </a:xfrm>
            </p:spPr>
            <p:txBody>
              <a:bodyPr>
                <a:normAutofit/>
              </a:bodyPr>
              <a:lstStyle/>
              <a:p>
                <a:pPr marL="109728" indent="0" algn="just" rtl="1">
                  <a:lnSpc>
                    <a:spcPct val="150000"/>
                  </a:lnSpc>
                  <a:buNone/>
                </a:pPr>
                <a:r>
                  <a:rPr lang="fa-IR" sz="2400" dirty="0">
                    <a:cs typeface="B Nazanin" panose="00000400000000000000" pitchFamily="2" charset="-78"/>
                  </a:rPr>
                  <a:t>طبق روابط اسلایدهای قبلی تفاوت نیروی جانبی برای سازه با دیوار برشی و بدون دیوار برشی در ضریب زلزله (</a:t>
                </a:r>
                <a:r>
                  <a:rPr lang="en-US" sz="2400" dirty="0">
                    <a:cs typeface="B Nazanin" panose="00000400000000000000" pitchFamily="2" charset="-78"/>
                  </a:rPr>
                  <a:t>C</a:t>
                </a:r>
                <a:r>
                  <a:rPr lang="fa-IR" sz="2400" dirty="0">
                    <a:cs typeface="B Nazanin" panose="00000400000000000000" pitchFamily="2" charset="-78"/>
                  </a:rPr>
                  <a:t>) خواهد بود که در 2 پارامتر آن با توجه به اینکه سازه با دیوار برشی یا بدون دیوار برشی باشد متفاوت خواهد بود:</a:t>
                </a:r>
              </a:p>
              <a:p>
                <a:pPr marL="109728" indent="0" algn="just" rtl="1">
                  <a:lnSpc>
                    <a:spcPct val="150000"/>
                  </a:lnSpc>
                  <a:buNone/>
                </a:pPr>
                <a:r>
                  <a:rPr lang="fa-IR" sz="2400" dirty="0">
                    <a:cs typeface="B Nazanin" panose="00000400000000000000" pitchFamily="2" charset="-78"/>
                  </a:rPr>
                  <a:t>پارامتر اول) زمان تناوب سازه</a:t>
                </a:r>
              </a:p>
              <a:p>
                <a:pPr marL="109728" indent="0" algn="just" rtl="1">
                  <a:lnSpc>
                    <a:spcPct val="150000"/>
                  </a:lnSpc>
                  <a:buNone/>
                </a:pPr>
                <a:r>
                  <a:rPr lang="fa-IR" sz="2400" dirty="0">
                    <a:cs typeface="B Nazanin" panose="00000400000000000000" pitchFamily="2" charset="-78"/>
                  </a:rPr>
                  <a:t>زمان تناوب سازه برای قاب های بتن آرمه (قاب خمشی) برابر است با:</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 xmlns:m="http://schemas.openxmlformats.org/officeDocument/2006/math">
                    <m:r>
                      <a:rPr lang="en-US" sz="2400" b="0" i="1" smtClean="0">
                        <a:latin typeface="Cambria Math" panose="02040503050406030204" pitchFamily="18" charset="0"/>
                        <a:cs typeface="B Nazanin" panose="00000400000000000000" pitchFamily="2" charset="-78"/>
                      </a:rPr>
                      <m:t>𝑇</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sSup>
                      <m:sSupPr>
                        <m:ctrlPr>
                          <a:rPr lang="en-US" sz="2400" b="0" i="1" smtClean="0">
                            <a:latin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cs typeface="B Nazanin" panose="00000400000000000000" pitchFamily="2" charset="-78"/>
                          </a:rPr>
                          <m:t>𝐻</m:t>
                        </m:r>
                      </m:e>
                      <m:sup>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9</m:t>
                        </m:r>
                        <m:r>
                          <a:rPr lang="en-US" sz="2400" b="0" i="1" smtClean="0">
                            <a:latin typeface="Cambria Math" panose="02040503050406030204" pitchFamily="18" charset="0"/>
                            <a:cs typeface="B Nazanin" panose="00000400000000000000" pitchFamily="2" charset="-78"/>
                          </a:rPr>
                          <m:t> </m:t>
                        </m:r>
                      </m:sup>
                    </m:sSup>
                  </m:oMath>
                </a14:m>
                <a:r>
                  <a:rPr lang="fa-IR" sz="2400" dirty="0">
                    <a:cs typeface="B Nazanin" panose="00000400000000000000" pitchFamily="2" charset="-78"/>
                  </a:rPr>
                  <a:t> </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988423" y="2209800"/>
                <a:ext cx="10972800" cy="4325112"/>
              </a:xfrm>
              <a:blipFill>
                <a:blip r:embed="rId3"/>
                <a:stretch>
                  <a:fillRect l="-1500"/>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248466" y="3564351"/>
            <a:ext cx="5015865" cy="3125464"/>
          </a:xfrm>
          <a:prstGeom prst="rect">
            <a:avLst/>
          </a:prstGeom>
        </p:spPr>
      </p:pic>
    </p:spTree>
    <p:extLst>
      <p:ext uri="{BB962C8B-B14F-4D97-AF65-F5344CB8AC3E}">
        <p14:creationId xmlns:p14="http://schemas.microsoft.com/office/powerpoint/2010/main" val="61459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988423" y="2209800"/>
                <a:ext cx="10972800" cy="4325112"/>
              </a:xfrm>
            </p:spPr>
            <p:txBody>
              <a:bodyPr>
                <a:normAutofit/>
              </a:bodyPr>
              <a:lstStyle/>
              <a:p>
                <a:pPr marL="109728" indent="0" algn="just" rtl="1">
                  <a:lnSpc>
                    <a:spcPct val="150000"/>
                  </a:lnSpc>
                  <a:buNone/>
                </a:pPr>
                <a:r>
                  <a:rPr lang="fa-IR" sz="2400" dirty="0">
                    <a:cs typeface="B Nazanin" panose="00000400000000000000" pitchFamily="2" charset="-78"/>
                  </a:rPr>
                  <a:t>پارامتر اول) زمان تناوب سازه</a:t>
                </a:r>
              </a:p>
              <a:p>
                <a:pPr marL="109728" indent="0" algn="just" rtl="1">
                  <a:lnSpc>
                    <a:spcPct val="150000"/>
                  </a:lnSpc>
                  <a:buNone/>
                </a:pPr>
                <a:r>
                  <a:rPr lang="fa-IR" sz="2400" dirty="0">
                    <a:cs typeface="B Nazanin" panose="00000400000000000000" pitchFamily="2" charset="-78"/>
                  </a:rPr>
                  <a:t>زمان تناوب سازه برای سیستم های دوگانه یا ترکیبی (قاب خمشی + دیوار برشی) برابر است با:</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 xmlns:m="http://schemas.openxmlformats.org/officeDocument/2006/math">
                    <m:r>
                      <a:rPr lang="en-US" sz="2400" b="0" i="1" smtClean="0">
                        <a:latin typeface="Cambria Math" panose="02040503050406030204" pitchFamily="18" charset="0"/>
                        <a:cs typeface="B Nazanin" panose="00000400000000000000" pitchFamily="2" charset="-78"/>
                      </a:rPr>
                      <m:t>𝑇</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sSup>
                      <m:sSupPr>
                        <m:ctrlPr>
                          <a:rPr lang="en-US" sz="2400" b="0" i="1" smtClean="0">
                            <a:latin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cs typeface="B Nazanin" panose="00000400000000000000" pitchFamily="2" charset="-78"/>
                          </a:rPr>
                          <m:t>𝐻</m:t>
                        </m:r>
                      </m:e>
                      <m:sup>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75</m:t>
                        </m:r>
                        <m:r>
                          <a:rPr lang="en-US" sz="2400" b="0" i="1" smtClean="0">
                            <a:latin typeface="Cambria Math" panose="02040503050406030204" pitchFamily="18" charset="0"/>
                            <a:cs typeface="B Nazanin" panose="00000400000000000000" pitchFamily="2" charset="-78"/>
                          </a:rPr>
                          <m:t> </m:t>
                        </m:r>
                      </m:sup>
                    </m:sSup>
                  </m:oMath>
                </a14:m>
                <a:r>
                  <a:rPr lang="fa-IR" sz="2400" dirty="0">
                    <a:cs typeface="B Nazanin" panose="00000400000000000000" pitchFamily="2" charset="-78"/>
                  </a:rPr>
                  <a:t> </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988423" y="2209800"/>
                <a:ext cx="10972800" cy="4325112"/>
              </a:xfrm>
              <a:blipFill>
                <a:blip r:embed="rId3"/>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520337" y="3911917"/>
            <a:ext cx="5638800" cy="2143125"/>
          </a:xfrm>
          <a:prstGeom prst="rect">
            <a:avLst/>
          </a:prstGeom>
        </p:spPr>
      </p:pic>
    </p:spTree>
    <p:extLst>
      <p:ext uri="{BB962C8B-B14F-4D97-AF65-F5344CB8AC3E}">
        <p14:creationId xmlns:p14="http://schemas.microsoft.com/office/powerpoint/2010/main" val="119871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p:sp>
        <p:nvSpPr>
          <p:cNvPr id="5" name="Content Placeholder 2"/>
          <p:cNvSpPr>
            <a:spLocks noGrp="1"/>
          </p:cNvSpPr>
          <p:nvPr>
            <p:ph idx="1"/>
          </p:nvPr>
        </p:nvSpPr>
        <p:spPr>
          <a:xfrm>
            <a:off x="1014549" y="2371588"/>
            <a:ext cx="10972800" cy="4325112"/>
          </a:xfrm>
        </p:spPr>
        <p:txBody>
          <a:bodyPr>
            <a:normAutofit fontScale="70000" lnSpcReduction="20000"/>
          </a:bodyPr>
          <a:lstStyle/>
          <a:p>
            <a:pPr marL="109728" indent="0" algn="just" rtl="1">
              <a:lnSpc>
                <a:spcPct val="150000"/>
              </a:lnSpc>
              <a:buNone/>
            </a:pPr>
            <a:r>
              <a:rPr lang="fa-IR" sz="3100" dirty="0">
                <a:cs typeface="B Nazanin" panose="00000400000000000000" pitchFamily="2" charset="-78"/>
              </a:rPr>
              <a:t>پارامتر دوم) ضریب رفتار سازه</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algn="just" rtl="1">
              <a:lnSpc>
                <a:spcPct val="150000"/>
              </a:lnSpc>
              <a:buFont typeface="Wingdings" panose="05000000000000000000" pitchFamily="2" charset="2"/>
              <a:buChar char="q"/>
            </a:pPr>
            <a:r>
              <a:rPr lang="fa-IR" sz="3100" dirty="0">
                <a:cs typeface="B Nazanin" panose="00000400000000000000" pitchFamily="2" charset="-78"/>
              </a:rPr>
              <a:t> ضریب رفتار قاب خمشی بتن آرمه بسته به شکل پذیری آن می تواند 7/5 برای شکل پذیری ویژه، 5 برای شکل پذیری متوسط و 3 برای شکل پذیری معمولی باشد.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1279344" y="2371588"/>
            <a:ext cx="6724650" cy="2219325"/>
          </a:xfrm>
          <a:prstGeom prst="rect">
            <a:avLst/>
          </a:prstGeom>
        </p:spPr>
      </p:pic>
    </p:spTree>
    <p:extLst>
      <p:ext uri="{BB962C8B-B14F-4D97-AF65-F5344CB8AC3E}">
        <p14:creationId xmlns:p14="http://schemas.microsoft.com/office/powerpoint/2010/main" val="2681758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p:sp>
        <p:nvSpPr>
          <p:cNvPr id="5" name="Content Placeholder 2"/>
          <p:cNvSpPr>
            <a:spLocks noGrp="1"/>
          </p:cNvSpPr>
          <p:nvPr>
            <p:ph idx="1"/>
          </p:nvPr>
        </p:nvSpPr>
        <p:spPr>
          <a:xfrm>
            <a:off x="1014549" y="2371588"/>
            <a:ext cx="10972800" cy="4325112"/>
          </a:xfrm>
        </p:spPr>
        <p:txBody>
          <a:bodyPr>
            <a:normAutofit fontScale="70000" lnSpcReduction="20000"/>
          </a:bodyPr>
          <a:lstStyle/>
          <a:p>
            <a:pPr marL="109728" indent="0" algn="just" rtl="1">
              <a:lnSpc>
                <a:spcPct val="150000"/>
              </a:lnSpc>
              <a:buNone/>
            </a:pPr>
            <a:r>
              <a:rPr lang="fa-IR" sz="3100" dirty="0">
                <a:cs typeface="B Nazanin" panose="00000400000000000000" pitchFamily="2" charset="-78"/>
              </a:rPr>
              <a:t>پارامتر دوم) ضریب رفتار سازه</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algn="just" rtl="1">
              <a:lnSpc>
                <a:spcPct val="150000"/>
              </a:lnSpc>
              <a:buFont typeface="Wingdings" panose="05000000000000000000" pitchFamily="2" charset="2"/>
              <a:buChar char="q"/>
            </a:pPr>
            <a:r>
              <a:rPr lang="fa-IR" sz="3100" dirty="0">
                <a:cs typeface="B Nazanin" panose="00000400000000000000" pitchFamily="2" charset="-78"/>
              </a:rPr>
              <a:t> ضریب رفتار قاب خمشی بتن آرمه+دیوار برشی بتن آرمه بسته به شکل پذیری آن می تواند 7/5 برای شکل پذیری ویژه، 6 برای شکل پذیری متوسط باشد.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1014549" y="2548345"/>
            <a:ext cx="6715125" cy="1788523"/>
          </a:xfrm>
          <a:prstGeom prst="rect">
            <a:avLst/>
          </a:prstGeom>
        </p:spPr>
      </p:pic>
    </p:spTree>
    <p:extLst>
      <p:ext uri="{BB962C8B-B14F-4D97-AF65-F5344CB8AC3E}">
        <p14:creationId xmlns:p14="http://schemas.microsoft.com/office/powerpoint/2010/main" val="4084412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43000"/>
            <a:ext cx="11582400" cy="1066800"/>
          </a:xfrm>
        </p:spPr>
        <p:txBody>
          <a:bodyPr>
            <a:normAutofit/>
          </a:bodyPr>
          <a:lstStyle/>
          <a:p>
            <a:pPr algn="just" rtl="1"/>
            <a:r>
              <a:rPr lang="fa-IR" dirty="0">
                <a:cs typeface="B Nazanin" panose="00000400000000000000" pitchFamily="2" charset="-78"/>
              </a:rPr>
              <a:t>محاسبه ضریب زلزله برای حالت دارای دیوار برشی و بدون دیوار برشی</a:t>
            </a:r>
            <a:endParaRPr lang="en-US" dirty="0">
              <a:cs typeface="B Nazanin" panose="00000400000000000000" pitchFamily="2" charset="-78"/>
            </a:endParaRPr>
          </a:p>
        </p:txBody>
      </p:sp>
      <p:sp>
        <p:nvSpPr>
          <p:cNvPr id="5" name="Content Placeholder 2"/>
          <p:cNvSpPr>
            <a:spLocks noGrp="1"/>
          </p:cNvSpPr>
          <p:nvPr>
            <p:ph idx="1"/>
          </p:nvPr>
        </p:nvSpPr>
        <p:spPr>
          <a:xfrm>
            <a:off x="1014549" y="2371588"/>
            <a:ext cx="10972800" cy="4325112"/>
          </a:xfrm>
        </p:spPr>
        <p:txBody>
          <a:bodyPr>
            <a:normAutofit/>
          </a:bodyPr>
          <a:lstStyle/>
          <a:p>
            <a:pPr marL="109728" indent="0" algn="just" rtl="1">
              <a:lnSpc>
                <a:spcPct val="150000"/>
              </a:lnSpc>
              <a:buNone/>
            </a:pPr>
            <a:r>
              <a:rPr lang="fa-IR" sz="3100" dirty="0">
                <a:cs typeface="B Nazanin" panose="00000400000000000000" pitchFamily="2" charset="-78"/>
              </a:rPr>
              <a:t>پارامتر دوم) ضریب رفتار سازه</a:t>
            </a:r>
          </a:p>
          <a:p>
            <a:pPr marL="109728" indent="0" algn="just" rtl="1">
              <a:lnSpc>
                <a:spcPct val="150000"/>
              </a:lnSpc>
              <a:buNone/>
            </a:pPr>
            <a:r>
              <a:rPr lang="fa-IR" sz="2400" dirty="0">
                <a:cs typeface="B Nazanin" panose="00000400000000000000" pitchFamily="2" charset="-78"/>
              </a:rPr>
              <a:t>مشاهده گردید که که ضرایب رفتار سازه دارای دیوار برشی در سیستم قاب خمشی بعلاوه دیوار برشی در شکل پیذیری متوسط بیشتر از قاب خمشی با شکل پذیری متوسط می باشد امه در شکل پذیری ویژه هر دو دارای ضرایب رفتار یکسانی هستند.</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01600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مثال محاسبه ضریب زلزله برای حالت بدون دیوار برشی</a:t>
            </a:r>
            <a:endParaRPr lang="en-US" dirty="0">
              <a:cs typeface="B Nazanin" panose="00000400000000000000" pitchFamily="2" charset="-78"/>
            </a:endParaRPr>
          </a:p>
        </p:txBody>
      </p:sp>
      <p:sp>
        <p:nvSpPr>
          <p:cNvPr id="5" name="Content Placeholder 2"/>
          <p:cNvSpPr>
            <a:spLocks noGrp="1"/>
          </p:cNvSpPr>
          <p:nvPr>
            <p:ph idx="1"/>
          </p:nvPr>
        </p:nvSpPr>
        <p:spPr>
          <a:xfrm>
            <a:off x="1014549" y="2267085"/>
            <a:ext cx="10972800" cy="4325112"/>
          </a:xfrm>
        </p:spPr>
        <p:txBody>
          <a:bodyPr>
            <a:normAutofit fontScale="92500" lnSpcReduction="20000"/>
          </a:bodyPr>
          <a:lstStyle/>
          <a:p>
            <a:pPr marL="109728" indent="0" algn="just" rtl="1">
              <a:lnSpc>
                <a:spcPct val="150000"/>
              </a:lnSpc>
              <a:buNone/>
            </a:pPr>
            <a:r>
              <a:rPr lang="fa-IR" sz="3100" dirty="0">
                <a:cs typeface="B Nazanin" panose="00000400000000000000" pitchFamily="2" charset="-78"/>
              </a:rPr>
              <a:t>مطلوبست محاسبه ضریب زلزله برای سازه ای با مفروضات زیر:</a:t>
            </a:r>
          </a:p>
          <a:p>
            <a:pPr marL="109728" indent="0" algn="just" rtl="1">
              <a:lnSpc>
                <a:spcPct val="150000"/>
              </a:lnSpc>
              <a:buNone/>
            </a:pPr>
            <a:r>
              <a:rPr lang="fa-IR" sz="3100" dirty="0">
                <a:cs typeface="B Nazanin" panose="00000400000000000000" pitchFamily="2" charset="-78"/>
              </a:rPr>
              <a:t>شهر: تبریز</a:t>
            </a:r>
          </a:p>
          <a:p>
            <a:pPr marL="109728" indent="0" algn="just" rtl="1">
              <a:lnSpc>
                <a:spcPct val="150000"/>
              </a:lnSpc>
              <a:buNone/>
            </a:pPr>
            <a:r>
              <a:rPr lang="fa-IR" sz="3100" dirty="0">
                <a:cs typeface="B Nazanin" panose="00000400000000000000" pitchFamily="2" charset="-78"/>
              </a:rPr>
              <a:t>کاربری: مسکونی</a:t>
            </a:r>
          </a:p>
          <a:p>
            <a:pPr marL="109728" indent="0" algn="just" rtl="1">
              <a:lnSpc>
                <a:spcPct val="150000"/>
              </a:lnSpc>
              <a:buNone/>
            </a:pPr>
            <a:r>
              <a:rPr lang="fa-IR" sz="3100" dirty="0">
                <a:cs typeface="B Nazanin" panose="00000400000000000000" pitchFamily="2" charset="-78"/>
              </a:rPr>
              <a:t>نوع زمین: </a:t>
            </a:r>
            <a:r>
              <a:rPr lang="en-US" sz="3100" dirty="0">
                <a:cs typeface="B Nazanin" panose="00000400000000000000" pitchFamily="2" charset="-78"/>
              </a:rPr>
              <a:t>II</a:t>
            </a:r>
            <a:endParaRPr lang="fa-IR" sz="3100" dirty="0">
              <a:cs typeface="B Nazanin" panose="00000400000000000000" pitchFamily="2" charset="-78"/>
            </a:endParaRPr>
          </a:p>
          <a:p>
            <a:pPr marL="109728" indent="0" algn="just" rtl="1">
              <a:lnSpc>
                <a:spcPct val="150000"/>
              </a:lnSpc>
              <a:buNone/>
            </a:pPr>
            <a:r>
              <a:rPr lang="fa-IR" sz="3100" dirty="0">
                <a:cs typeface="B Nazanin" panose="00000400000000000000" pitchFamily="2" charset="-78"/>
              </a:rPr>
              <a:t>ارتفاع تراز پایه: 28/4 متر</a:t>
            </a:r>
          </a:p>
          <a:p>
            <a:pPr marL="109728" indent="0" algn="just" rtl="1">
              <a:lnSpc>
                <a:spcPct val="150000"/>
              </a:lnSpc>
              <a:buNone/>
            </a:pPr>
            <a:r>
              <a:rPr lang="fa-IR" sz="3100" dirty="0">
                <a:cs typeface="B Nazanin" panose="00000400000000000000" pitchFamily="2" charset="-78"/>
              </a:rPr>
              <a:t>سیستم باربر جانبی: قاب خمشی بتن آرمه متوسط</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407045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p:sp>
        <p:nvSpPr>
          <p:cNvPr id="5" name="Content Placeholder 2"/>
          <p:cNvSpPr>
            <a:spLocks noGrp="1"/>
          </p:cNvSpPr>
          <p:nvPr>
            <p:ph idx="1"/>
          </p:nvPr>
        </p:nvSpPr>
        <p:spPr>
          <a:xfrm>
            <a:off x="1014549" y="2267085"/>
            <a:ext cx="10972800" cy="4325112"/>
          </a:xfrm>
        </p:spPr>
        <p:txBody>
          <a:bodyPr>
            <a:normAutofit/>
          </a:bodyPr>
          <a:lstStyle/>
          <a:p>
            <a:pPr marL="109728" indent="0" algn="just" rtl="1">
              <a:lnSpc>
                <a:spcPct val="150000"/>
              </a:lnSpc>
              <a:buNone/>
            </a:pPr>
            <a:r>
              <a:rPr lang="fa-IR" sz="2400" dirty="0">
                <a:cs typeface="B Nazanin" panose="00000400000000000000" pitchFamily="2" charset="-78"/>
              </a:rPr>
              <a:t>الف) نسبت شتاب مبنا (</a:t>
            </a:r>
            <a:r>
              <a:rPr lang="en-US" sz="2400" dirty="0">
                <a:cs typeface="B Nazanin" panose="00000400000000000000" pitchFamily="2" charset="-78"/>
              </a:rPr>
              <a:t>A</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با توجه به اینکه شهر تبریز فرض شده است تبریز جزء مناطق با لرزه خیزی خیلی زیاد می باشد که نسبت شتاب مبنا برا این نواحی برابر 0/35 می باشد.</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391613" y="3697252"/>
            <a:ext cx="6949713" cy="3043670"/>
          </a:xfrm>
          <a:prstGeom prst="rect">
            <a:avLst/>
          </a:prstGeom>
        </p:spPr>
      </p:pic>
    </p:spTree>
    <p:extLst>
      <p:ext uri="{BB962C8B-B14F-4D97-AF65-F5344CB8AC3E}">
        <p14:creationId xmlns:p14="http://schemas.microsoft.com/office/powerpoint/2010/main" val="55909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مقدمه</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92500"/>
          </a:bodyPr>
          <a:lstStyle/>
          <a:p>
            <a:pPr marL="109728" indent="0" algn="just" rtl="1">
              <a:lnSpc>
                <a:spcPct val="150000"/>
              </a:lnSpc>
              <a:buNone/>
            </a:pPr>
            <a:r>
              <a:rPr lang="fa-IR" sz="2400" dirty="0">
                <a:cs typeface="B Nazanin" panose="00000400000000000000" pitchFamily="2" charset="-78"/>
              </a:rPr>
              <a:t>با نیروهای جانبی مؤثر بر یک سازه (در اثر باد یا زلزله) به طرق مختلف مقابله می شود که اثر زلزله بر ساختمانها از سایر اثرات وارد بر آنها کاملا متفاوت می باشد. ویژگی اثر زلزله در این است که نیروهای ناشی از آن به مراتب شدیدتر و پیچیده تر از سایر نیروهای مؤثر می باشند. عناصر مقاوم در مقابل نیروهای فوق شامل قاب خمشی ، دیوار برشی و یا ترکیبی از آن دو می باشند. استفاده از قاب خمشی به عنوان عنصر مقاوم در مقابل نیروهای جانبی بخصوص اگر نیروهای جانبی در اثر زلزله باشند احتیاج به جزئیات خاصی دارد که شکل پذیری کافی قاب را تأمین نماید. این جزئیات از لحاظ اجرایی غالبا دست و پاگیر بوده و در صورتی می توان از اجرای دقیق آنها مطمئن شد که کیفیت اجرا و نظارت در کارگاه خیلی بالا باشد از لحاظ برتری می توان گفت که دیوار برشی اقتصادی تر از قاب می باشد و تغییر مکانها را کنترل می کند در حالی که برای سازه های بلند قاب به تنهایی نمی تواند در این زمینه جوابگو باشد که در این شرایط دیواربتن آرمه یکی از بهترین روش ها هستند.</a:t>
            </a:r>
            <a:endParaRPr lang="en-US" sz="2400" dirty="0">
              <a:cs typeface="B Nazanin" panose="00000400000000000000" pitchFamily="2" charset="-78"/>
            </a:endParaRPr>
          </a:p>
        </p:txBody>
      </p:sp>
    </p:spTree>
    <p:extLst>
      <p:ext uri="{BB962C8B-B14F-4D97-AF65-F5344CB8AC3E}">
        <p14:creationId xmlns:p14="http://schemas.microsoft.com/office/powerpoint/2010/main" val="241489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محاسبه این ضریب به دو پارامتر نوع زمین و زمان تناوب سازه بستگی دارد و از جمله عواملی است که برا سازه با دیوار برشی و بدون دیوار برشی متفاوت خواهد بود، با توجه به اینکه نوع زمین </a:t>
                </a:r>
                <a:r>
                  <a:rPr lang="en-US" sz="2400" dirty="0">
                    <a:cs typeface="B Nazanin" panose="00000400000000000000" pitchFamily="2" charset="-78"/>
                  </a:rPr>
                  <a:t>II</a:t>
                </a:r>
                <a:r>
                  <a:rPr lang="fa-IR" sz="2400" dirty="0">
                    <a:cs typeface="B Nazanin" panose="00000400000000000000" pitchFamily="2" charset="-78"/>
                  </a:rPr>
                  <a:t> فرض شده است اطلاعات مربوط به نوع زمین برابر است با:</a:t>
                </a:r>
              </a:p>
              <a:p>
                <a:pPr marL="109728" indent="0" algn="just" rtl="1">
                  <a:lnSpc>
                    <a:spcPct val="150000"/>
                  </a:lnSpc>
                  <a:buNone/>
                </a:pPr>
                <a:r>
                  <a:rPr lang="fa-IR" sz="2400" dirty="0">
                    <a:cs typeface="B Nazanin" panose="00000400000000000000" pitchFamily="2" charset="-78"/>
                  </a:rPr>
                  <a:t>   </a:t>
                </a: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𝑇</m:t>
                        </m:r>
                      </m:e>
                      <m:sub>
                        <m:r>
                          <a:rPr lang="fa-IR" sz="2400" b="0" i="1" smtClean="0">
                            <a:latin typeface="Cambria Math" panose="02040503050406030204" pitchFamily="18" charset="0"/>
                            <a:cs typeface="B Nazanin" panose="00000400000000000000" pitchFamily="2" charset="-78"/>
                          </a:rPr>
                          <m:t>0</m:t>
                        </m:r>
                      </m:sub>
                    </m:sSub>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0</m:t>
                    </m:r>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1</m:t>
                    </m:r>
                    <m:r>
                      <a:rPr lang="fa-IR" sz="2400" b="0" i="1" smtClean="0">
                        <a:latin typeface="Cambria Math" panose="02040503050406030204" pitchFamily="18" charset="0"/>
                        <a:cs typeface="B Nazanin" panose="00000400000000000000" pitchFamily="2" charset="-78"/>
                      </a:rPr>
                      <m:t> ,  </m:t>
                    </m:r>
                    <m:sSub>
                      <m:sSubPr>
                        <m:ctrlPr>
                          <a:rPr lang="fa-IR"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𝑇</m:t>
                        </m:r>
                      </m:e>
                      <m:sub>
                        <m:r>
                          <a:rPr lang="en-US" sz="2400" b="0" i="1" smtClean="0">
                            <a:latin typeface="Cambria Math" panose="02040503050406030204" pitchFamily="18" charset="0"/>
                            <a:cs typeface="B Nazanin" panose="00000400000000000000" pitchFamily="2" charset="-78"/>
                          </a:rPr>
                          <m:t>𝑠</m:t>
                        </m:r>
                      </m:sub>
                    </m:sSub>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0</m:t>
                    </m:r>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5</m:t>
                    </m:r>
                    <m:r>
                      <a:rPr lang="fa-IR" sz="2400" b="0" i="1" smtClean="0">
                        <a:latin typeface="Cambria Math" panose="02040503050406030204" pitchFamily="18" charset="0"/>
                        <a:cs typeface="B Nazanin" panose="00000400000000000000" pitchFamily="2" charset="-78"/>
                      </a:rPr>
                      <m:t> ,  </m:t>
                    </m:r>
                    <m:r>
                      <a:rPr lang="en-US" sz="2400" b="0" i="1" smtClean="0">
                        <a:latin typeface="Cambria Math" panose="02040503050406030204" pitchFamily="18" charset="0"/>
                        <a:cs typeface="B Nazanin" panose="00000400000000000000" pitchFamily="2" charset="-78"/>
                      </a:rPr>
                      <m:t>𝑆</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5</m:t>
                    </m:r>
                    <m:r>
                      <a:rPr lang="en-US" sz="2400" b="0" i="1" smtClean="0">
                        <a:latin typeface="Cambria Math" panose="02040503050406030204" pitchFamily="18" charset="0"/>
                        <a:cs typeface="B Nazanin" panose="00000400000000000000" pitchFamily="2" charset="-78"/>
                      </a:rPr>
                      <m:t> , </m:t>
                    </m:r>
                    <m:sSub>
                      <m:sSubPr>
                        <m:ctrlPr>
                          <a:rPr lang="en-US"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 </m:t>
                        </m:r>
                        <m:r>
                          <a:rPr lang="en-US" sz="2400" b="0" i="1" smtClean="0">
                            <a:latin typeface="Cambria Math" panose="02040503050406030204" pitchFamily="18" charset="0"/>
                            <a:cs typeface="B Nazanin" panose="00000400000000000000" pitchFamily="2" charset="-78"/>
                          </a:rPr>
                          <m:t>𝑠</m:t>
                        </m:r>
                      </m:e>
                      <m:sub>
                        <m:r>
                          <a:rPr lang="en-US" sz="2400" b="0" i="1" smtClean="0">
                            <a:latin typeface="Cambria Math" panose="02040503050406030204" pitchFamily="18" charset="0"/>
                            <a:cs typeface="B Nazanin" panose="00000400000000000000" pitchFamily="2" charset="-78"/>
                          </a:rPr>
                          <m:t>0</m:t>
                        </m:r>
                      </m:sub>
                    </m:sSub>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oMath>
                </a14:m>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l="-1543"/>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650693" y="4016555"/>
            <a:ext cx="5591175" cy="2619375"/>
          </a:xfrm>
          <a:prstGeom prst="rect">
            <a:avLst/>
          </a:prstGeom>
        </p:spPr>
      </p:pic>
    </p:spTree>
    <p:extLst>
      <p:ext uri="{BB962C8B-B14F-4D97-AF65-F5344CB8AC3E}">
        <p14:creationId xmlns:p14="http://schemas.microsoft.com/office/powerpoint/2010/main" val="314484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با توجه به مطالب گفته شده زمان تناوب سازه برای قاب خمشی بتن آرمه از رابطه زیر محاسبه می شود:</a:t>
                </a:r>
              </a:p>
              <a:p>
                <a:pPr marL="109728" indent="0" algn="just" rtl="1">
                  <a:lnSpc>
                    <a:spcPct val="150000"/>
                  </a:lnSpc>
                  <a:buNone/>
                </a:pPr>
                <a14:m>
                  <m:oMathPara xmlns:m="http://schemas.openxmlformats.org/officeDocument/2006/math">
                    <m:oMathParaPr>
                      <m:jc m:val="center"/>
                    </m:oMathParaPr>
                    <m:oMath xmlns:m="http://schemas.openxmlformats.org/officeDocument/2006/math">
                      <m:r>
                        <a:rPr lang="en-US" sz="2400" b="0" i="1" smtClean="0">
                          <a:latin typeface="Cambria Math" panose="02040503050406030204" pitchFamily="18" charset="0"/>
                          <a:cs typeface="B Nazanin" panose="00000400000000000000" pitchFamily="2" charset="-78"/>
                        </a:rPr>
                        <m:t>𝐻</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28</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4</m:t>
                      </m:r>
                      <m:r>
                        <a:rPr lang="en-US" sz="2400" b="0" i="1" smtClean="0">
                          <a:latin typeface="Cambria Math" panose="02040503050406030204" pitchFamily="18" charset="0"/>
                          <a:cs typeface="B Nazanin" panose="00000400000000000000" pitchFamily="2" charset="-78"/>
                        </a:rPr>
                        <m:t> </m:t>
                      </m:r>
                      <m:r>
                        <a:rPr lang="en-US" sz="2400" b="0" i="1" smtClean="0">
                          <a:latin typeface="Cambria Math" panose="02040503050406030204" pitchFamily="18" charset="0"/>
                          <a:cs typeface="B Nazanin" panose="00000400000000000000" pitchFamily="2" charset="-78"/>
                        </a:rPr>
                        <m:t>𝑚</m:t>
                      </m:r>
                    </m:oMath>
                  </m:oMathPara>
                </a14:m>
                <a:endParaRPr lang="en-US" sz="2400" b="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
                    </m:oMathParaPr>
                    <m:oMath xmlns:m="http://schemas.openxmlformats.org/officeDocument/2006/math">
                      <m:r>
                        <a:rPr lang="en-US" sz="2400" b="0" i="1" smtClean="0">
                          <a:latin typeface="Cambria Math" panose="02040503050406030204" pitchFamily="18" charset="0"/>
                          <a:cs typeface="B Nazanin" panose="00000400000000000000" pitchFamily="2" charset="-78"/>
                        </a:rPr>
                        <m:t>𝑇</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sSup>
                        <m:sSupPr>
                          <m:ctrlPr>
                            <a:rPr lang="en-US" sz="2400" b="0" i="1" smtClean="0">
                              <a:latin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cs typeface="B Nazanin" panose="00000400000000000000" pitchFamily="2" charset="-78"/>
                            </a:rPr>
                            <m:t>𝐻</m:t>
                          </m:r>
                        </m:e>
                        <m:sup>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9</m:t>
                          </m:r>
                        </m:sup>
                      </m:sSup>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sSup>
                        <m:sSupPr>
                          <m:ctrlPr>
                            <a:rPr lang="en-US" sz="2400" b="0" i="1" smtClean="0">
                              <a:latin typeface="Cambria Math" panose="02040503050406030204" pitchFamily="18" charset="0"/>
                              <a:ea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ea typeface="Cambria Math" panose="02040503050406030204" pitchFamily="18" charset="0"/>
                              <a:cs typeface="B Nazanin" panose="00000400000000000000" pitchFamily="2" charset="-78"/>
                            </a:rPr>
                            <m:t>28</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4</m:t>
                          </m:r>
                        </m:e>
                        <m:sup>
                          <m:r>
                            <a:rPr lang="en-US" sz="2400" b="0" i="1" smtClean="0">
                              <a:latin typeface="Cambria Math" panose="02040503050406030204" pitchFamily="18" charset="0"/>
                              <a:ea typeface="Cambria Math" panose="02040503050406030204" pitchFamily="18" charset="0"/>
                              <a:cs typeface="B Nazanin" panose="00000400000000000000" pitchFamily="2" charset="-78"/>
                            </a:rPr>
                            <m:t>0</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9</m:t>
                          </m:r>
                        </m:sup>
                      </m:sSup>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1</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016</m:t>
                      </m:r>
                      <m:r>
                        <a:rPr lang="en-US" sz="2400" b="0" i="1" smtClean="0">
                          <a:latin typeface="Cambria Math" panose="02040503050406030204" pitchFamily="18" charset="0"/>
                          <a:ea typeface="Cambria Math" panose="02040503050406030204" pitchFamily="18" charset="0"/>
                          <a:cs typeface="B Nazanin" panose="00000400000000000000" pitchFamily="2" charset="-78"/>
                        </a:rPr>
                        <m:t> </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𝑆𝑒𝑐</m:t>
                      </m:r>
                    </m:oMath>
                  </m:oMathPara>
                </a14:m>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87490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948825" y="3883750"/>
            <a:ext cx="4550320" cy="1445896"/>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7295606" y="3883750"/>
                <a:ext cx="2966710"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016</m:t>
                      </m:r>
                      <m:r>
                        <a:rPr lang="en-US" b="0" i="1" smtClean="0">
                          <a:latin typeface="Cambria Math" panose="02040503050406030204" pitchFamily="18" charset="0"/>
                        </a:rPr>
                        <m:t> </m:t>
                      </m:r>
                      <m:r>
                        <a:rPr lang="en-US" b="0" i="1" smtClean="0">
                          <a:latin typeface="Cambria Math" panose="02040503050406030204" pitchFamily="18" charset="0"/>
                        </a:rPr>
                        <m:t>𝑆𝑒𝑐</m:t>
                      </m:r>
                      <m:r>
                        <a:rPr lang="en-US" b="0" i="1" smtClean="0">
                          <a:latin typeface="Cambria Math" panose="02040503050406030204" pitchFamily="18" charset="0"/>
                        </a:rPr>
                        <m:t>&gt;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r>
                        <a:rPr lang="en-US" b="0" i="1" smtClean="0">
                          <a:latin typeface="Cambria Math" panose="02040503050406030204" pitchFamily="18" charset="0"/>
                        </a:rPr>
                        <m:t> </m:t>
                      </m:r>
                      <m:r>
                        <a:rPr lang="en-US" b="0" i="1" smtClean="0">
                          <a:latin typeface="Cambria Math" panose="02040503050406030204" pitchFamily="18" charset="0"/>
                        </a:rPr>
                        <m:t>𝑆𝑒𝑐</m:t>
                      </m:r>
                    </m:oMath>
                  </m:oMathPara>
                </a14:m>
                <a:endParaRPr lang="en-US" b="0"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7295606" y="3883750"/>
                <a:ext cx="2966710" cy="553998"/>
              </a:xfrm>
              <a:prstGeom prst="rect">
                <a:avLst/>
              </a:prstGeom>
              <a:blipFill>
                <a:blip r:embed="rId4"/>
                <a:stretch>
                  <a:fillRect l="-1440" r="-12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7295606" y="4468198"/>
                <a:ext cx="4587987" cy="6223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𝐵</m:t>
                          </m:r>
                        </m:e>
                        <m:sub>
                          <m:r>
                            <a:rPr lang="en-US" b="0" i="1" smtClean="0">
                              <a:latin typeface="Cambria Math" panose="02040503050406030204" pitchFamily="18" charset="0"/>
                            </a:rPr>
                            <m:t>1</m:t>
                          </m:r>
                        </m:sub>
                      </m:sSub>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1</m:t>
                          </m:r>
                        </m:e>
                      </m:d>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num>
                            <m:den>
                              <m:r>
                                <a:rPr lang="en-US" b="0" i="1" smtClean="0">
                                  <a:latin typeface="Cambria Math" panose="02040503050406030204" pitchFamily="18" charset="0"/>
                                </a:rPr>
                                <m:t>𝑇</m:t>
                              </m:r>
                            </m:den>
                          </m:f>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5</m:t>
                          </m:r>
                          <m:r>
                            <a:rPr lang="en-US" b="0" i="1" smtClean="0">
                              <a:latin typeface="Cambria Math" panose="02040503050406030204" pitchFamily="18" charset="0"/>
                            </a:rPr>
                            <m:t>+</m:t>
                          </m:r>
                          <m:r>
                            <a:rPr lang="en-US" b="0" i="1" smtClean="0">
                              <a:latin typeface="Cambria Math" panose="02040503050406030204" pitchFamily="18" charset="0"/>
                            </a:rPr>
                            <m:t>1</m:t>
                          </m:r>
                        </m:e>
                      </m:d>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num>
                            <m:den>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016</m:t>
                              </m:r>
                            </m:den>
                          </m:f>
                        </m:e>
                      </m:d>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23</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7295606" y="4468198"/>
                <a:ext cx="4587987" cy="622350"/>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2028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4" name="TextBox 3"/>
              <p:cNvSpPr txBox="1"/>
              <p:nvPr/>
            </p:nvSpPr>
            <p:spPr>
              <a:xfrm>
                <a:off x="6991158" y="3764253"/>
                <a:ext cx="3796360"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5</m:t>
                      </m:r>
                      <m:r>
                        <a:rPr lang="en-US" i="1">
                          <a:latin typeface="Cambria Math" panose="02040503050406030204" pitchFamily="18" charset="0"/>
                        </a:rPr>
                        <m:t> </m:t>
                      </m:r>
                      <m:r>
                        <a:rPr lang="en-US" i="1">
                          <a:latin typeface="Cambria Math" panose="02040503050406030204" pitchFamily="18" charset="0"/>
                        </a:rPr>
                        <m:t>𝑆𝑒𝑐</m:t>
                      </m:r>
                      <m:r>
                        <a:rPr lang="en-US" b="0" i="1" smtClean="0">
                          <a:latin typeface="Cambria Math" panose="02040503050406030204" pitchFamily="18" charset="0"/>
                        </a:rPr>
                        <m:t>&lt;</m:t>
                      </m:r>
                      <m:r>
                        <a:rPr lang="en-US" b="0" i="1" smtClean="0">
                          <a:latin typeface="Cambria Math" panose="02040503050406030204" pitchFamily="18" charset="0"/>
                        </a:rPr>
                        <m:t>𝑇</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016</m:t>
                      </m:r>
                      <m:r>
                        <a:rPr lang="en-US" b="0" i="1" smtClean="0">
                          <a:latin typeface="Cambria Math" panose="02040503050406030204" pitchFamily="18" charset="0"/>
                        </a:rPr>
                        <m:t> </m:t>
                      </m:r>
                      <m:r>
                        <a:rPr lang="en-US" b="0" i="1" smtClean="0">
                          <a:latin typeface="Cambria Math" panose="02040503050406030204" pitchFamily="18" charset="0"/>
                        </a:rPr>
                        <m:t>𝑆𝑒𝑐</m:t>
                      </m:r>
                      <m:r>
                        <a:rPr lang="en-US" b="0" i="1" smtClean="0">
                          <a:latin typeface="Cambria Math" panose="02040503050406030204" pitchFamily="18" charset="0"/>
                        </a:rPr>
                        <m:t>&lt;</m:t>
                      </m:r>
                      <m:r>
                        <a:rPr lang="en-US" b="0" i="1" smtClean="0">
                          <a:latin typeface="Cambria Math" panose="02040503050406030204" pitchFamily="18" charset="0"/>
                        </a:rPr>
                        <m:t>4</m:t>
                      </m:r>
                      <m:r>
                        <a:rPr lang="en-US" b="0" i="1" smtClean="0">
                          <a:latin typeface="Cambria Math" panose="02040503050406030204" pitchFamily="18" charset="0"/>
                        </a:rPr>
                        <m:t> </m:t>
                      </m:r>
                      <m:r>
                        <a:rPr lang="en-US" b="0" i="1" smtClean="0">
                          <a:latin typeface="Cambria Math" panose="02040503050406030204" pitchFamily="18" charset="0"/>
                        </a:rPr>
                        <m:t>𝑆𝑒𝑐</m:t>
                      </m:r>
                    </m:oMath>
                  </m:oMathPara>
                </a14:m>
                <a:endParaRPr lang="en-US" b="0"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6991158" y="3764253"/>
                <a:ext cx="3796360" cy="553998"/>
              </a:xfrm>
              <a:prstGeom prst="rect">
                <a:avLst/>
              </a:prstGeom>
              <a:blipFill>
                <a:blip r:embed="rId3"/>
                <a:stretch>
                  <a:fillRect l="-1124" r="-8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939621" y="4654817"/>
                <a:ext cx="5778185"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𝑁</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7</m:t>
                          </m:r>
                        </m:num>
                        <m:den>
                          <m:r>
                            <a:rPr lang="en-US" b="0" i="1" smtClean="0">
                              <a:latin typeface="Cambria Math" panose="02040503050406030204" pitchFamily="18" charset="0"/>
                            </a:rPr>
                            <m:t>4</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den>
                      </m:f>
                      <m:d>
                        <m:dPr>
                          <m:ctrlPr>
                            <a:rPr lang="en-US" b="0" i="1" smtClean="0">
                              <a:latin typeface="Cambria Math" panose="02040503050406030204" pitchFamily="18" charset="0"/>
                            </a:rPr>
                          </m:ctrlPr>
                        </m:dPr>
                        <m:e>
                          <m:r>
                            <a:rPr lang="en-US" b="0" i="1" smtClean="0">
                              <a:latin typeface="Cambria Math" panose="02040503050406030204" pitchFamily="18" charset="0"/>
                            </a:rPr>
                            <m:t>𝑇</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e>
                      </m:d>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7</m:t>
                          </m:r>
                        </m:num>
                        <m:den>
                          <m:r>
                            <a:rPr lang="en-US" i="1">
                              <a:latin typeface="Cambria Math" panose="02040503050406030204" pitchFamily="18" charset="0"/>
                            </a:rPr>
                            <m:t>4</m:t>
                          </m:r>
                          <m:r>
                            <a:rPr lang="en-US" i="1">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den>
                      </m:f>
                      <m:d>
                        <m:dPr>
                          <m:ctrlPr>
                            <a:rPr lang="en-US" i="1">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016</m:t>
                          </m:r>
                          <m:r>
                            <a:rPr lang="en-US" i="1">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e>
                      </m:d>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1</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5939621" y="4654817"/>
                <a:ext cx="5778185" cy="567207"/>
              </a:xfrm>
              <a:prstGeom prst="rect">
                <a:avLst/>
              </a:prstGeom>
              <a:blipFill>
                <a:blip r:embed="rId4"/>
                <a:stretch>
                  <a:fillRect/>
                </a:stretch>
              </a:blipFill>
            </p:spPr>
            <p:txBody>
              <a:bodyPr/>
              <a:lstStyle/>
              <a:p>
                <a:r>
                  <a:rPr lang="en-US">
                    <a:noFill/>
                  </a:rPr>
                  <a:t> </a:t>
                </a:r>
              </a:p>
            </p:txBody>
          </p:sp>
        </mc:Fallback>
      </mc:AlternateContent>
      <p:pic>
        <p:nvPicPr>
          <p:cNvPr id="7" name="Picture 6"/>
          <p:cNvPicPr>
            <a:picLocks noChangeAspect="1"/>
          </p:cNvPicPr>
          <p:nvPr/>
        </p:nvPicPr>
        <p:blipFill>
          <a:blip r:embed="rId5"/>
          <a:stretch>
            <a:fillRect/>
          </a:stretch>
        </p:blipFill>
        <p:spPr>
          <a:xfrm>
            <a:off x="0" y="3393193"/>
            <a:ext cx="5712541" cy="1882542"/>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7376346" y="5964144"/>
                <a:ext cx="3161211" cy="276999"/>
              </a:xfrm>
              <a:prstGeom prst="rect">
                <a:avLst/>
              </a:prstGeom>
              <a:noFill/>
            </p:spPr>
            <p:txBody>
              <a:bodyPr wrap="square" lIns="0" tIns="0" rIns="0" bIns="0" rtlCol="0">
                <a:spAutoFit/>
              </a:bodyPr>
              <a:lstStyle/>
              <a:p>
                <a14:m>
                  <m:oMath xmlns:m="http://schemas.openxmlformats.org/officeDocument/2006/math">
                    <m:r>
                      <a:rPr lang="en-US" b="0" i="1" smtClean="0">
                        <a:latin typeface="Cambria Math" panose="02040503050406030204" pitchFamily="18" charset="0"/>
                      </a:rPr>
                      <m:t>𝐵</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𝐵</m:t>
                        </m:r>
                      </m:e>
                      <m:sub>
                        <m:r>
                          <a:rPr lang="en-US" i="1">
                            <a:latin typeface="Cambria Math" panose="02040503050406030204" pitchFamily="18" charset="0"/>
                          </a:rPr>
                          <m:t>1</m:t>
                        </m:r>
                      </m:sub>
                    </m:sSub>
                  </m:oMath>
                </a14:m>
                <a:r>
                  <a:rPr lang="en-US" dirty="0"/>
                  <a:t>N=1.23</a:t>
                </a:r>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1.1=1.35</a:t>
                </a:r>
              </a:p>
            </p:txBody>
          </p:sp>
        </mc:Choice>
        <mc:Fallback xmlns="">
          <p:sp>
            <p:nvSpPr>
              <p:cNvPr id="8" name="TextBox 7"/>
              <p:cNvSpPr txBox="1">
                <a:spLocks noRot="1" noChangeAspect="1" noMove="1" noResize="1" noEditPoints="1" noAdjustHandles="1" noChangeArrowheads="1" noChangeShapeType="1" noTextEdit="1"/>
              </p:cNvSpPr>
              <p:nvPr/>
            </p:nvSpPr>
            <p:spPr>
              <a:xfrm>
                <a:off x="7376346" y="5964144"/>
                <a:ext cx="3161211" cy="276999"/>
              </a:xfrm>
              <a:prstGeom prst="rect">
                <a:avLst/>
              </a:prstGeom>
              <a:blipFill>
                <a:blip r:embed="rId6"/>
                <a:stretch>
                  <a:fillRect l="-2505" t="-28261" b="-50000"/>
                </a:stretch>
              </a:blipFill>
            </p:spPr>
            <p:txBody>
              <a:bodyPr/>
              <a:lstStyle/>
              <a:p>
                <a:r>
                  <a:rPr lang="en-US">
                    <a:noFill/>
                  </a:rPr>
                  <a:t> </a:t>
                </a:r>
              </a:p>
            </p:txBody>
          </p:sp>
        </mc:Fallback>
      </mc:AlternateContent>
    </p:spTree>
    <p:extLst>
      <p:ext uri="{BB962C8B-B14F-4D97-AF65-F5344CB8AC3E}">
        <p14:creationId xmlns:p14="http://schemas.microsoft.com/office/powerpoint/2010/main" val="83040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fontScale="92500" lnSpcReduction="20000"/>
              </a:bodyPr>
              <a:lstStyle/>
              <a:p>
                <a:pPr marL="109728" indent="0" algn="just" rtl="1">
                  <a:lnSpc>
                    <a:spcPct val="150000"/>
                  </a:lnSpc>
                  <a:buNone/>
                </a:pPr>
                <a:r>
                  <a:rPr lang="fa-IR" sz="2400" dirty="0">
                    <a:cs typeface="B Nazanin" panose="00000400000000000000" pitchFamily="2" charset="-78"/>
                  </a:rPr>
                  <a:t>پ) ضریب اهمیت ساختمان (</a:t>
                </a:r>
                <a:r>
                  <a:rPr lang="en-US" sz="2400" dirty="0">
                    <a:cs typeface="B Nazanin" panose="00000400000000000000" pitchFamily="2" charset="-78"/>
                  </a:rPr>
                  <a:t>I</a:t>
                </a:r>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با توجه به مسکونی بودن کاربری ساختمان که جزء ساختمان های با اهمیت متوسط بوده و جزء گروه 3 محسوب می شود که طبق جدول ضریب اهمیت برابر یک می باشد.</a:t>
                </a:r>
              </a:p>
              <a:p>
                <a:pPr marL="109728" indent="0" algn="just" rtl="1">
                  <a:lnSpc>
                    <a:spcPct val="150000"/>
                  </a:lnSpc>
                  <a:buNone/>
                </a:pPr>
                <a:r>
                  <a:rPr lang="en-US" sz="2400" dirty="0">
                    <a:cs typeface="B Nazanin" panose="00000400000000000000" pitchFamily="2" charset="-78"/>
                  </a:rPr>
                  <a:t> </a:t>
                </a:r>
                <a14:m>
                  <m:oMath xmlns:m="http://schemas.openxmlformats.org/officeDocument/2006/math">
                    <m:r>
                      <a:rPr lang="en-US" sz="2400" b="0" i="1" smtClean="0">
                        <a:latin typeface="Cambria Math" panose="02040503050406030204" pitchFamily="18" charset="0"/>
                        <a:cs typeface="B Nazanin" panose="00000400000000000000" pitchFamily="2" charset="-78"/>
                      </a:rPr>
                      <m:t>𝐼</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r>
                      <a:rPr lang="en-US" sz="2400" b="0" i="1" smtClean="0">
                        <a:latin typeface="Cambria Math" panose="02040503050406030204" pitchFamily="18" charset="0"/>
                        <a:cs typeface="B Nazanin" panose="00000400000000000000" pitchFamily="2" charset="-78"/>
                      </a:rPr>
                      <m:t>                                                                                               </m:t>
                    </m:r>
                  </m:oMath>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l="-1223"/>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517342" y="3368038"/>
            <a:ext cx="5724525" cy="1556659"/>
          </a:xfrm>
          <a:prstGeom prst="rect">
            <a:avLst/>
          </a:prstGeom>
        </p:spPr>
      </p:pic>
      <p:pic>
        <p:nvPicPr>
          <p:cNvPr id="9" name="Picture 8"/>
          <p:cNvPicPr>
            <a:picLocks noChangeAspect="1"/>
          </p:cNvPicPr>
          <p:nvPr/>
        </p:nvPicPr>
        <p:blipFill>
          <a:blip r:embed="rId5"/>
          <a:stretch>
            <a:fillRect/>
          </a:stretch>
        </p:blipFill>
        <p:spPr>
          <a:xfrm>
            <a:off x="7331664" y="2933972"/>
            <a:ext cx="3552825" cy="1990725"/>
          </a:xfrm>
          <a:prstGeom prst="rect">
            <a:avLst/>
          </a:prstGeom>
        </p:spPr>
      </p:pic>
    </p:spTree>
    <p:extLst>
      <p:ext uri="{BB962C8B-B14F-4D97-AF65-F5344CB8AC3E}">
        <p14:creationId xmlns:p14="http://schemas.microsoft.com/office/powerpoint/2010/main" val="3627523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ت) ضریب رفتار ساختمان (</a:t>
                </a: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𝑅</m:t>
                        </m:r>
                      </m:e>
                      <m:sub>
                        <m:r>
                          <a:rPr lang="en-US" sz="2400" b="0" i="1" smtClean="0">
                            <a:latin typeface="Cambria Math" panose="02040503050406030204" pitchFamily="18" charset="0"/>
                            <a:cs typeface="B Nazanin" panose="00000400000000000000" pitchFamily="2" charset="-78"/>
                          </a:rPr>
                          <m:t>𝑢</m:t>
                        </m:r>
                      </m:sub>
                    </m:sSub>
                  </m:oMath>
                </a14:m>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Group"/>
                    </m:oMathParaPr>
                    <m:oMath xmlns:m="http://schemas.openxmlformats.org/officeDocument/2006/math">
                      <m:sSub>
                        <m:sSubPr>
                          <m:ctrlPr>
                            <a:rPr lang="fa-IR" sz="2400" i="1">
                              <a:latin typeface="Cambria Math" panose="02040503050406030204" pitchFamily="18" charset="0"/>
                              <a:cs typeface="B Nazanin" panose="00000400000000000000" pitchFamily="2" charset="-78"/>
                            </a:rPr>
                          </m:ctrlPr>
                        </m:sSubPr>
                        <m:e>
                          <m:r>
                            <a:rPr lang="en-US" sz="2400" i="1">
                              <a:latin typeface="Cambria Math" panose="02040503050406030204" pitchFamily="18" charset="0"/>
                              <a:cs typeface="B Nazanin" panose="00000400000000000000" pitchFamily="2" charset="-78"/>
                            </a:rPr>
                            <m:t>𝑅</m:t>
                          </m:r>
                        </m:e>
                        <m:sub>
                          <m:r>
                            <a:rPr lang="en-US" sz="2400" i="1">
                              <a:latin typeface="Cambria Math" panose="02040503050406030204" pitchFamily="18" charset="0"/>
                              <a:cs typeface="B Nazanin" panose="00000400000000000000" pitchFamily="2" charset="-78"/>
                            </a:rPr>
                            <m:t>𝑢</m:t>
                          </m:r>
                        </m:sub>
                      </m:sSub>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5</m:t>
                      </m:r>
                      <m:r>
                        <a:rPr lang="en-US" sz="2400" b="0" i="1" smtClean="0">
                          <a:latin typeface="Cambria Math" panose="02040503050406030204" pitchFamily="18" charset="0"/>
                          <a:cs typeface="B Nazanin" panose="00000400000000000000" pitchFamily="2" charset="-78"/>
                        </a:rPr>
                        <m:t>                         </m:t>
                      </m:r>
                    </m:oMath>
                  </m:oMathPara>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1881052" y="2637881"/>
            <a:ext cx="6705600" cy="2914650"/>
          </a:xfrm>
          <a:prstGeom prst="rect">
            <a:avLst/>
          </a:prstGeom>
        </p:spPr>
      </p:pic>
    </p:spTree>
    <p:extLst>
      <p:ext uri="{BB962C8B-B14F-4D97-AF65-F5344CB8AC3E}">
        <p14:creationId xmlns:p14="http://schemas.microsoft.com/office/powerpoint/2010/main" val="1695029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محاسبه ضریب زلزله برای قاب خمشی بتن آرمه متوسط</a:t>
            </a:r>
            <a:endParaRPr lang="en-US"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ث) محاسبه ضریب زلزله (</a:t>
                </a:r>
                <a14:m>
                  <m:oMath xmlns:m="http://schemas.openxmlformats.org/officeDocument/2006/math">
                    <m:r>
                      <a:rPr lang="en-US" sz="2400" i="1" smtClean="0">
                        <a:latin typeface="Cambria Math" panose="02040503050406030204" pitchFamily="18" charset="0"/>
                        <a:cs typeface="B Nazanin" panose="00000400000000000000" pitchFamily="2" charset="-78"/>
                      </a:rPr>
                      <m:t>𝐶</m:t>
                    </m:r>
                  </m:oMath>
                </a14:m>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cs typeface="B Nazanin" panose="00000400000000000000" pitchFamily="2" charset="-78"/>
                        </a:rPr>
                        <m:t>𝐶</m:t>
                      </m:r>
                      <m:r>
                        <a:rPr lang="en-US" sz="2400" b="0" i="1" smtClean="0">
                          <a:latin typeface="Cambria Math" panose="02040503050406030204" pitchFamily="18" charset="0"/>
                          <a:cs typeface="B Nazanin" panose="00000400000000000000" pitchFamily="2" charset="-78"/>
                        </a:rPr>
                        <m:t>=</m:t>
                      </m:r>
                      <m:f>
                        <m:fPr>
                          <m:ctrlPr>
                            <a:rPr lang="en-US" sz="2400" b="0" i="1" smtClean="0">
                              <a:latin typeface="Cambria Math" panose="02040503050406030204" pitchFamily="18" charset="0"/>
                              <a:cs typeface="B Nazanin" panose="00000400000000000000" pitchFamily="2" charset="-78"/>
                            </a:rPr>
                          </m:ctrlPr>
                        </m:fPr>
                        <m:num>
                          <m:r>
                            <a:rPr lang="en-US" sz="2400" b="0" i="1" smtClean="0">
                              <a:latin typeface="Cambria Math" panose="02040503050406030204" pitchFamily="18" charset="0"/>
                              <a:cs typeface="B Nazanin" panose="00000400000000000000" pitchFamily="2" charset="-78"/>
                            </a:rPr>
                            <m:t>𝐴𝐵𝐼</m:t>
                          </m:r>
                        </m:num>
                        <m:den>
                          <m:sSub>
                            <m:sSubPr>
                              <m:ctrlPr>
                                <a:rPr lang="fa-IR" sz="2400" i="1">
                                  <a:latin typeface="Cambria Math" panose="02040503050406030204" pitchFamily="18" charset="0"/>
                                  <a:cs typeface="B Nazanin" panose="00000400000000000000" pitchFamily="2" charset="-78"/>
                                </a:rPr>
                              </m:ctrlPr>
                            </m:sSubPr>
                            <m:e>
                              <m:r>
                                <a:rPr lang="en-US" sz="2400" i="1">
                                  <a:latin typeface="Cambria Math" panose="02040503050406030204" pitchFamily="18" charset="0"/>
                                  <a:cs typeface="B Nazanin" panose="00000400000000000000" pitchFamily="2" charset="-78"/>
                                </a:rPr>
                                <m:t>𝑅</m:t>
                              </m:r>
                            </m:e>
                            <m:sub>
                              <m:r>
                                <a:rPr lang="en-US" sz="2400" i="1">
                                  <a:latin typeface="Cambria Math" panose="02040503050406030204" pitchFamily="18" charset="0"/>
                                  <a:cs typeface="B Nazanin" panose="00000400000000000000" pitchFamily="2" charset="-78"/>
                                </a:rPr>
                                <m:t>𝑢</m:t>
                              </m:r>
                            </m:sub>
                          </m:sSub>
                        </m:den>
                      </m:f>
                      <m:r>
                        <a:rPr lang="en-US" sz="2400" b="0" i="1" smtClean="0">
                          <a:latin typeface="Cambria Math" panose="02040503050406030204" pitchFamily="18" charset="0"/>
                          <a:cs typeface="B Nazanin" panose="00000400000000000000" pitchFamily="2" charset="-78"/>
                        </a:rPr>
                        <m:t>=</m:t>
                      </m:r>
                      <m:f>
                        <m:fPr>
                          <m:ctrlPr>
                            <a:rPr lang="en-US" sz="2400" b="0" i="1" smtClean="0">
                              <a:latin typeface="Cambria Math" panose="02040503050406030204" pitchFamily="18" charset="0"/>
                              <a:cs typeface="B Nazanin" panose="00000400000000000000" pitchFamily="2" charset="-78"/>
                            </a:rPr>
                          </m:ctrlPr>
                        </m:fPr>
                        <m:num>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35</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1</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35</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1</m:t>
                          </m:r>
                        </m:num>
                        <m:den>
                          <m:r>
                            <a:rPr lang="en-US" sz="2400" b="0" i="1" smtClean="0">
                              <a:latin typeface="Cambria Math" panose="02040503050406030204" pitchFamily="18" charset="0"/>
                              <a:cs typeface="B Nazanin" panose="00000400000000000000" pitchFamily="2" charset="-78"/>
                            </a:rPr>
                            <m:t>5</m:t>
                          </m:r>
                        </m:den>
                      </m:f>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0945</m:t>
                      </m:r>
                    </m:oMath>
                  </m:oMathPara>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4174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dirty="0">
                <a:cs typeface="B Nazanin" panose="00000400000000000000" pitchFamily="2" charset="-78"/>
              </a:rPr>
              <a:t>مثال محاسبه ضریب زلزله برای حالت با دیوار برشی</a:t>
            </a:r>
            <a:endParaRPr lang="en-US" dirty="0">
              <a:cs typeface="B Nazanin" panose="00000400000000000000" pitchFamily="2" charset="-78"/>
            </a:endParaRPr>
          </a:p>
        </p:txBody>
      </p:sp>
      <p:sp>
        <p:nvSpPr>
          <p:cNvPr id="5" name="Content Placeholder 2"/>
          <p:cNvSpPr>
            <a:spLocks noGrp="1"/>
          </p:cNvSpPr>
          <p:nvPr>
            <p:ph idx="1"/>
          </p:nvPr>
        </p:nvSpPr>
        <p:spPr>
          <a:xfrm>
            <a:off x="1014549" y="2267085"/>
            <a:ext cx="10972800" cy="4325112"/>
          </a:xfrm>
        </p:spPr>
        <p:txBody>
          <a:bodyPr>
            <a:normAutofit fontScale="92500" lnSpcReduction="20000"/>
          </a:bodyPr>
          <a:lstStyle/>
          <a:p>
            <a:pPr marL="109728" indent="0" algn="just" rtl="1">
              <a:lnSpc>
                <a:spcPct val="150000"/>
              </a:lnSpc>
              <a:buNone/>
            </a:pPr>
            <a:r>
              <a:rPr lang="fa-IR" sz="3100" dirty="0">
                <a:cs typeface="B Nazanin" panose="00000400000000000000" pitchFamily="2" charset="-78"/>
              </a:rPr>
              <a:t>مطلوبست محاسبه ضریب زلزله برای سازه ای با مفروضات زیر:</a:t>
            </a:r>
          </a:p>
          <a:p>
            <a:pPr marL="109728" indent="0" algn="just" rtl="1">
              <a:lnSpc>
                <a:spcPct val="150000"/>
              </a:lnSpc>
              <a:buNone/>
            </a:pPr>
            <a:r>
              <a:rPr lang="fa-IR" sz="3100" dirty="0">
                <a:cs typeface="B Nazanin" panose="00000400000000000000" pitchFamily="2" charset="-78"/>
              </a:rPr>
              <a:t>شهر: تبریز</a:t>
            </a:r>
          </a:p>
          <a:p>
            <a:pPr marL="109728" indent="0" algn="just" rtl="1">
              <a:lnSpc>
                <a:spcPct val="150000"/>
              </a:lnSpc>
              <a:buNone/>
            </a:pPr>
            <a:r>
              <a:rPr lang="fa-IR" sz="3100" dirty="0">
                <a:cs typeface="B Nazanin" panose="00000400000000000000" pitchFamily="2" charset="-78"/>
              </a:rPr>
              <a:t>کاربری: مسکونی</a:t>
            </a:r>
          </a:p>
          <a:p>
            <a:pPr marL="109728" indent="0" algn="just" rtl="1">
              <a:lnSpc>
                <a:spcPct val="150000"/>
              </a:lnSpc>
              <a:buNone/>
            </a:pPr>
            <a:r>
              <a:rPr lang="fa-IR" sz="3100" dirty="0">
                <a:cs typeface="B Nazanin" panose="00000400000000000000" pitchFamily="2" charset="-78"/>
              </a:rPr>
              <a:t>نوع زمین: </a:t>
            </a:r>
            <a:r>
              <a:rPr lang="en-US" sz="3100" dirty="0">
                <a:cs typeface="B Nazanin" panose="00000400000000000000" pitchFamily="2" charset="-78"/>
              </a:rPr>
              <a:t>II</a:t>
            </a:r>
            <a:endParaRPr lang="fa-IR" sz="3100" dirty="0">
              <a:cs typeface="B Nazanin" panose="00000400000000000000" pitchFamily="2" charset="-78"/>
            </a:endParaRPr>
          </a:p>
          <a:p>
            <a:pPr marL="109728" indent="0" algn="just" rtl="1">
              <a:lnSpc>
                <a:spcPct val="150000"/>
              </a:lnSpc>
              <a:buNone/>
            </a:pPr>
            <a:r>
              <a:rPr lang="fa-IR" sz="3100" dirty="0">
                <a:cs typeface="B Nazanin" panose="00000400000000000000" pitchFamily="2" charset="-78"/>
              </a:rPr>
              <a:t>ارتفاع تراز پایه: 28/4 متر</a:t>
            </a:r>
          </a:p>
          <a:p>
            <a:pPr marL="109728" indent="0" algn="just" rtl="1">
              <a:lnSpc>
                <a:spcPct val="150000"/>
              </a:lnSpc>
              <a:buNone/>
            </a:pPr>
            <a:r>
              <a:rPr lang="fa-IR" sz="3100" dirty="0">
                <a:cs typeface="B Nazanin" panose="00000400000000000000" pitchFamily="2" charset="-78"/>
              </a:rPr>
              <a:t>سیستم باربر جانبی: قاب خمشی بتن آرمه متوسط+دیوار برشی بتن آرمه متوسط</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26141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p:sp>
        <p:nvSpPr>
          <p:cNvPr id="5" name="Content Placeholder 2"/>
          <p:cNvSpPr>
            <a:spLocks noGrp="1"/>
          </p:cNvSpPr>
          <p:nvPr>
            <p:ph idx="1"/>
          </p:nvPr>
        </p:nvSpPr>
        <p:spPr>
          <a:xfrm>
            <a:off x="1014549" y="2267085"/>
            <a:ext cx="10972800" cy="4325112"/>
          </a:xfrm>
        </p:spPr>
        <p:txBody>
          <a:bodyPr>
            <a:normAutofit/>
          </a:bodyPr>
          <a:lstStyle/>
          <a:p>
            <a:pPr marL="109728" indent="0" algn="just" rtl="1">
              <a:lnSpc>
                <a:spcPct val="150000"/>
              </a:lnSpc>
              <a:buNone/>
            </a:pPr>
            <a:r>
              <a:rPr lang="fa-IR" sz="2400" dirty="0">
                <a:cs typeface="B Nazanin" panose="00000400000000000000" pitchFamily="2" charset="-78"/>
              </a:rPr>
              <a:t>الف) نسبت شتاب مبنا (</a:t>
            </a:r>
            <a:r>
              <a:rPr lang="en-US" sz="2400" dirty="0">
                <a:cs typeface="B Nazanin" panose="00000400000000000000" pitchFamily="2" charset="-78"/>
              </a:rPr>
              <a:t>A</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با توجه به اینکه شهر تبریز فرض شده است تبریز جزء مناطق با لرزه خیزی خیلی زیاد می باشد که نسبت شتاب مبنا برا این نواحی برابر 0/35 می باشد.</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391613" y="3697252"/>
            <a:ext cx="6949713" cy="3043670"/>
          </a:xfrm>
          <a:prstGeom prst="rect">
            <a:avLst/>
          </a:prstGeom>
        </p:spPr>
      </p:pic>
    </p:spTree>
    <p:extLst>
      <p:ext uri="{BB962C8B-B14F-4D97-AF65-F5344CB8AC3E}">
        <p14:creationId xmlns:p14="http://schemas.microsoft.com/office/powerpoint/2010/main" val="1436811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محاسبه این ضریب به دو پارامتر نوع زمین و زمان تناوب سازه بستگی دارد و از جمله عواملی است که برا سازه با دیوار برشی و بدون دیوار برشی متفاوت خواهد بود، با توجه به اینکه نوع زمین </a:t>
                </a:r>
                <a:r>
                  <a:rPr lang="en-US" sz="2400" dirty="0">
                    <a:cs typeface="B Nazanin" panose="00000400000000000000" pitchFamily="2" charset="-78"/>
                  </a:rPr>
                  <a:t>II</a:t>
                </a:r>
                <a:r>
                  <a:rPr lang="fa-IR" sz="2400" dirty="0">
                    <a:cs typeface="B Nazanin" panose="00000400000000000000" pitchFamily="2" charset="-78"/>
                  </a:rPr>
                  <a:t> فرض شده است اطلاعات مربوط به نوع زمین برابر است با:</a:t>
                </a:r>
              </a:p>
              <a:p>
                <a:pPr marL="109728" indent="0" algn="just" rtl="1">
                  <a:lnSpc>
                    <a:spcPct val="150000"/>
                  </a:lnSpc>
                  <a:buNone/>
                </a:pPr>
                <a:r>
                  <a:rPr lang="fa-IR" sz="2400" dirty="0">
                    <a:cs typeface="B Nazanin" panose="00000400000000000000" pitchFamily="2" charset="-78"/>
                  </a:rPr>
                  <a:t>   </a:t>
                </a: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𝑇</m:t>
                        </m:r>
                      </m:e>
                      <m:sub>
                        <m:r>
                          <a:rPr lang="fa-IR" sz="2400" b="0" i="1" smtClean="0">
                            <a:latin typeface="Cambria Math" panose="02040503050406030204" pitchFamily="18" charset="0"/>
                            <a:cs typeface="B Nazanin" panose="00000400000000000000" pitchFamily="2" charset="-78"/>
                          </a:rPr>
                          <m:t>0</m:t>
                        </m:r>
                      </m:sub>
                    </m:sSub>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0</m:t>
                    </m:r>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1</m:t>
                    </m:r>
                    <m:r>
                      <a:rPr lang="fa-IR" sz="2400" b="0" i="1" smtClean="0">
                        <a:latin typeface="Cambria Math" panose="02040503050406030204" pitchFamily="18" charset="0"/>
                        <a:cs typeface="B Nazanin" panose="00000400000000000000" pitchFamily="2" charset="-78"/>
                      </a:rPr>
                      <m:t> ,  </m:t>
                    </m:r>
                    <m:sSub>
                      <m:sSubPr>
                        <m:ctrlPr>
                          <a:rPr lang="fa-IR"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𝑇</m:t>
                        </m:r>
                      </m:e>
                      <m:sub>
                        <m:r>
                          <a:rPr lang="en-US" sz="2400" b="0" i="1" smtClean="0">
                            <a:latin typeface="Cambria Math" panose="02040503050406030204" pitchFamily="18" charset="0"/>
                            <a:cs typeface="B Nazanin" panose="00000400000000000000" pitchFamily="2" charset="-78"/>
                          </a:rPr>
                          <m:t>𝑠</m:t>
                        </m:r>
                      </m:sub>
                    </m:sSub>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0</m:t>
                    </m:r>
                    <m:r>
                      <a:rPr lang="fa-IR" sz="2400" b="0" i="1" smtClean="0">
                        <a:latin typeface="Cambria Math" panose="02040503050406030204" pitchFamily="18" charset="0"/>
                        <a:cs typeface="B Nazanin" panose="00000400000000000000" pitchFamily="2" charset="-78"/>
                      </a:rPr>
                      <m:t>.</m:t>
                    </m:r>
                    <m:r>
                      <a:rPr lang="fa-IR" sz="2400" b="0" i="1" smtClean="0">
                        <a:latin typeface="Cambria Math" panose="02040503050406030204" pitchFamily="18" charset="0"/>
                        <a:cs typeface="B Nazanin" panose="00000400000000000000" pitchFamily="2" charset="-78"/>
                      </a:rPr>
                      <m:t>5</m:t>
                    </m:r>
                    <m:r>
                      <a:rPr lang="fa-IR" sz="2400" b="0" i="1" smtClean="0">
                        <a:latin typeface="Cambria Math" panose="02040503050406030204" pitchFamily="18" charset="0"/>
                        <a:cs typeface="B Nazanin" panose="00000400000000000000" pitchFamily="2" charset="-78"/>
                      </a:rPr>
                      <m:t> ,  </m:t>
                    </m:r>
                    <m:r>
                      <a:rPr lang="en-US" sz="2400" b="0" i="1" smtClean="0">
                        <a:latin typeface="Cambria Math" panose="02040503050406030204" pitchFamily="18" charset="0"/>
                        <a:cs typeface="B Nazanin" panose="00000400000000000000" pitchFamily="2" charset="-78"/>
                      </a:rPr>
                      <m:t>𝑆</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5</m:t>
                    </m:r>
                    <m:r>
                      <a:rPr lang="en-US" sz="2400" b="0" i="1" smtClean="0">
                        <a:latin typeface="Cambria Math" panose="02040503050406030204" pitchFamily="18" charset="0"/>
                        <a:cs typeface="B Nazanin" panose="00000400000000000000" pitchFamily="2" charset="-78"/>
                      </a:rPr>
                      <m:t> , </m:t>
                    </m:r>
                    <m:sSub>
                      <m:sSubPr>
                        <m:ctrlPr>
                          <a:rPr lang="en-US" sz="2400" b="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 </m:t>
                        </m:r>
                        <m:r>
                          <a:rPr lang="en-US" sz="2400" b="0" i="1" smtClean="0">
                            <a:latin typeface="Cambria Math" panose="02040503050406030204" pitchFamily="18" charset="0"/>
                            <a:cs typeface="B Nazanin" panose="00000400000000000000" pitchFamily="2" charset="-78"/>
                          </a:rPr>
                          <m:t>𝑠</m:t>
                        </m:r>
                      </m:e>
                      <m:sub>
                        <m:r>
                          <a:rPr lang="en-US" sz="2400" b="0" i="1" smtClean="0">
                            <a:latin typeface="Cambria Math" panose="02040503050406030204" pitchFamily="18" charset="0"/>
                            <a:cs typeface="B Nazanin" panose="00000400000000000000" pitchFamily="2" charset="-78"/>
                          </a:rPr>
                          <m:t>0</m:t>
                        </m:r>
                      </m:sub>
                    </m:sSub>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oMath>
                </a14:m>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l="-1543"/>
                </a:stretch>
              </a:blipFill>
            </p:spPr>
            <p:txBody>
              <a:bodyPr/>
              <a:lstStyle/>
              <a:p>
                <a:r>
                  <a:rPr lang="en-US">
                    <a:noFill/>
                  </a:rPr>
                  <a:t> </a:t>
                </a:r>
              </a:p>
            </p:txBody>
          </p:sp>
        </mc:Fallback>
      </mc:AlternateContent>
      <p:pic>
        <p:nvPicPr>
          <p:cNvPr id="4" name="Picture 3"/>
          <p:cNvPicPr>
            <a:picLocks noChangeAspect="1"/>
          </p:cNvPicPr>
          <p:nvPr/>
        </p:nvPicPr>
        <p:blipFill>
          <a:blip r:embed="rId4"/>
          <a:stretch>
            <a:fillRect/>
          </a:stretch>
        </p:blipFill>
        <p:spPr>
          <a:xfrm>
            <a:off x="650693" y="4016555"/>
            <a:ext cx="5591175" cy="2619375"/>
          </a:xfrm>
          <a:prstGeom prst="rect">
            <a:avLst/>
          </a:prstGeom>
        </p:spPr>
      </p:pic>
    </p:spTree>
    <p:extLst>
      <p:ext uri="{BB962C8B-B14F-4D97-AF65-F5344CB8AC3E}">
        <p14:creationId xmlns:p14="http://schemas.microsoft.com/office/powerpoint/2010/main" val="853125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انواع دیوار برشی بتن آرمه</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a:bodyPr>
          <a:lstStyle/>
          <a:p>
            <a:pPr marL="109728" indent="0" algn="just" rtl="1">
              <a:lnSpc>
                <a:spcPct val="150000"/>
              </a:lnSpc>
              <a:buNone/>
            </a:pPr>
            <a:r>
              <a:rPr lang="fa-IR" sz="2400" dirty="0">
                <a:cs typeface="B Nazanin" panose="00000400000000000000" pitchFamily="2" charset="-78"/>
              </a:rPr>
              <a:t> دو نوع دیوار برشی بتن مسلح وجود دارد : </a:t>
            </a:r>
          </a:p>
          <a:p>
            <a:pPr marL="109728" indent="0" algn="just" rtl="1">
              <a:lnSpc>
                <a:spcPct val="150000"/>
              </a:lnSpc>
              <a:buNone/>
            </a:pPr>
            <a:r>
              <a:rPr lang="fa-IR" sz="2400" dirty="0">
                <a:cs typeface="B Nazanin" panose="00000400000000000000" pitchFamily="2" charset="-78"/>
              </a:rPr>
              <a:t>1-دیوار برشی درجا: در دیوار برشی در جا به منظور حفظ یکنواختی و پیوستگی میلگردهای دیوار ، به قاب محیطی قلاب می شوند. </a:t>
            </a:r>
          </a:p>
          <a:p>
            <a:pPr marL="109728" indent="0" algn="just" rtl="1">
              <a:lnSpc>
                <a:spcPct val="150000"/>
              </a:lnSpc>
              <a:buNone/>
            </a:pPr>
            <a:r>
              <a:rPr lang="fa-IR" sz="2400" dirty="0">
                <a:cs typeface="B Nazanin" panose="00000400000000000000" pitchFamily="2" charset="-78"/>
              </a:rPr>
              <a:t>2-دیوار برشی پیش ساخته: در دیوار های برشی پیش ساخته یکنواختی و پیوستگی با تهیه کلیه های ذوزنقه شکل در طول لبه های پانل و یا از طریق اتصال پانلها به قاب توسط میخهای فولادی صورت می گیرد. تعبیه بال در دیوارها برای پایداری و شکل پذیری سازه بسیار مفید می باشد. </a:t>
            </a:r>
          </a:p>
          <a:p>
            <a:pPr marL="109728" indent="0" algn="just" rtl="1">
              <a:lnSpc>
                <a:spcPct val="150000"/>
              </a:lnSpc>
              <a:buNone/>
            </a:pPr>
            <a:endParaRPr lang="en-US" sz="2400" dirty="0">
              <a:cs typeface="B Nazanin" panose="00000400000000000000" pitchFamily="2" charset="-78"/>
            </a:endParaRPr>
          </a:p>
        </p:txBody>
      </p:sp>
    </p:spTree>
    <p:extLst>
      <p:ext uri="{BB962C8B-B14F-4D97-AF65-F5344CB8AC3E}">
        <p14:creationId xmlns:p14="http://schemas.microsoft.com/office/powerpoint/2010/main" val="95338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fa-IR" sz="2400" dirty="0">
                    <a:cs typeface="B Nazanin" panose="00000400000000000000" pitchFamily="2" charset="-78"/>
                  </a:rPr>
                  <a:t>با توجه به مطالب گفته شده زمان تناوب سازه برای قاب خمشی بعلاوه دیوار برشی بتن آرمه از رابطه زیر محاسبه می شود:</a:t>
                </a:r>
              </a:p>
              <a:p>
                <a:pPr marL="109728" indent="0" algn="just" rtl="1">
                  <a:lnSpc>
                    <a:spcPct val="150000"/>
                  </a:lnSpc>
                  <a:buNone/>
                </a:pPr>
                <a14:m>
                  <m:oMathPara xmlns:m="http://schemas.openxmlformats.org/officeDocument/2006/math">
                    <m:oMathParaPr>
                      <m:jc m:val="center"/>
                    </m:oMathParaPr>
                    <m:oMath xmlns:m="http://schemas.openxmlformats.org/officeDocument/2006/math">
                      <m:r>
                        <a:rPr lang="en-US" sz="2400" b="0" i="1" smtClean="0">
                          <a:latin typeface="Cambria Math" panose="02040503050406030204" pitchFamily="18" charset="0"/>
                          <a:cs typeface="B Nazanin" panose="00000400000000000000" pitchFamily="2" charset="-78"/>
                        </a:rPr>
                        <m:t>𝐻</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28</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4</m:t>
                      </m:r>
                      <m:r>
                        <a:rPr lang="en-US" sz="2400" b="0" i="1" smtClean="0">
                          <a:latin typeface="Cambria Math" panose="02040503050406030204" pitchFamily="18" charset="0"/>
                          <a:cs typeface="B Nazanin" panose="00000400000000000000" pitchFamily="2" charset="-78"/>
                        </a:rPr>
                        <m:t> </m:t>
                      </m:r>
                      <m:r>
                        <a:rPr lang="en-US" sz="2400" b="0" i="1" smtClean="0">
                          <a:latin typeface="Cambria Math" panose="02040503050406030204" pitchFamily="18" charset="0"/>
                          <a:cs typeface="B Nazanin" panose="00000400000000000000" pitchFamily="2" charset="-78"/>
                        </a:rPr>
                        <m:t>𝑚</m:t>
                      </m:r>
                    </m:oMath>
                  </m:oMathPara>
                </a14:m>
                <a:endParaRPr lang="en-US" sz="2400" b="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
                    </m:oMathParaPr>
                    <m:oMath xmlns:m="http://schemas.openxmlformats.org/officeDocument/2006/math">
                      <m:r>
                        <a:rPr lang="en-US" sz="2400" b="0" i="1" smtClean="0">
                          <a:latin typeface="Cambria Math" panose="02040503050406030204" pitchFamily="18" charset="0"/>
                          <a:cs typeface="B Nazanin" panose="00000400000000000000" pitchFamily="2" charset="-78"/>
                        </a:rPr>
                        <m:t>𝑇</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sSup>
                        <m:sSupPr>
                          <m:ctrlPr>
                            <a:rPr lang="en-US" sz="2400" b="0" i="1" smtClean="0">
                              <a:latin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cs typeface="B Nazanin" panose="00000400000000000000" pitchFamily="2" charset="-78"/>
                            </a:rPr>
                            <m:t>𝐻</m:t>
                          </m:r>
                        </m:e>
                        <m:sup>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75</m:t>
                          </m:r>
                        </m:sup>
                      </m:sSup>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05</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sSup>
                        <m:sSupPr>
                          <m:ctrlPr>
                            <a:rPr lang="en-US" sz="2400" b="0" i="1" smtClean="0">
                              <a:latin typeface="Cambria Math" panose="02040503050406030204" pitchFamily="18" charset="0"/>
                              <a:ea typeface="Cambria Math" panose="02040503050406030204" pitchFamily="18" charset="0"/>
                              <a:cs typeface="B Nazanin" panose="00000400000000000000" pitchFamily="2" charset="-78"/>
                            </a:rPr>
                          </m:ctrlPr>
                        </m:sSupPr>
                        <m:e>
                          <m:r>
                            <a:rPr lang="en-US" sz="2400" b="0" i="1" smtClean="0">
                              <a:latin typeface="Cambria Math" panose="02040503050406030204" pitchFamily="18" charset="0"/>
                              <a:ea typeface="Cambria Math" panose="02040503050406030204" pitchFamily="18" charset="0"/>
                              <a:cs typeface="B Nazanin" panose="00000400000000000000" pitchFamily="2" charset="-78"/>
                            </a:rPr>
                            <m:t>28</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4</m:t>
                          </m:r>
                        </m:e>
                        <m:sup>
                          <m:r>
                            <a:rPr lang="en-US" sz="2400" b="0" i="1" smtClean="0">
                              <a:latin typeface="Cambria Math" panose="02040503050406030204" pitchFamily="18" charset="0"/>
                              <a:ea typeface="Cambria Math" panose="02040503050406030204" pitchFamily="18" charset="0"/>
                              <a:cs typeface="B Nazanin" panose="00000400000000000000" pitchFamily="2" charset="-78"/>
                            </a:rPr>
                            <m:t>0</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75</m:t>
                          </m:r>
                        </m:sup>
                      </m:sSup>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0</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615</m:t>
                      </m:r>
                      <m:r>
                        <a:rPr lang="en-US" sz="2400" b="0" i="1" smtClean="0">
                          <a:latin typeface="Cambria Math" panose="02040503050406030204" pitchFamily="18" charset="0"/>
                          <a:ea typeface="Cambria Math" panose="02040503050406030204" pitchFamily="18" charset="0"/>
                          <a:cs typeface="B Nazanin" panose="00000400000000000000" pitchFamily="2" charset="-78"/>
                        </a:rPr>
                        <m:t> </m:t>
                      </m:r>
                      <m:r>
                        <a:rPr lang="en-US" sz="2400" b="0" i="1" smtClean="0">
                          <a:latin typeface="Cambria Math" panose="02040503050406030204" pitchFamily="18" charset="0"/>
                          <a:ea typeface="Cambria Math" panose="02040503050406030204" pitchFamily="18" charset="0"/>
                          <a:cs typeface="B Nazanin" panose="00000400000000000000" pitchFamily="2" charset="-78"/>
                        </a:rPr>
                        <m:t>𝑆𝑒𝑐</m:t>
                      </m:r>
                    </m:oMath>
                  </m:oMathPara>
                </a14:m>
                <a:endParaRPr lang="fa-IR" sz="2400" dirty="0">
                  <a:cs typeface="B Nazanin" panose="00000400000000000000" pitchFamily="2" charset="-78"/>
                </a:endParaRP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l="-1543"/>
                </a:stretch>
              </a:blipFill>
            </p:spPr>
            <p:txBody>
              <a:bodyPr/>
              <a:lstStyle/>
              <a:p>
                <a:r>
                  <a:rPr lang="en-US">
                    <a:noFill/>
                  </a:rPr>
                  <a:t> </a:t>
                </a:r>
              </a:p>
            </p:txBody>
          </p:sp>
        </mc:Fallback>
      </mc:AlternateContent>
    </p:spTree>
    <p:extLst>
      <p:ext uri="{BB962C8B-B14F-4D97-AF65-F5344CB8AC3E}">
        <p14:creationId xmlns:p14="http://schemas.microsoft.com/office/powerpoint/2010/main" val="372011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948825" y="3883750"/>
            <a:ext cx="4550320" cy="1445896"/>
          </a:xfrm>
          <a:prstGeom prst="rect">
            <a:avLst/>
          </a:prstGeom>
        </p:spPr>
      </p:pic>
      <mc:AlternateContent xmlns:mc="http://schemas.openxmlformats.org/markup-compatibility/2006" xmlns:a14="http://schemas.microsoft.com/office/drawing/2010/main">
        <mc:Choice Requires="a14">
          <p:sp>
            <p:nvSpPr>
              <p:cNvPr id="4" name="TextBox 3"/>
              <p:cNvSpPr txBox="1"/>
              <p:nvPr/>
            </p:nvSpPr>
            <p:spPr>
              <a:xfrm>
                <a:off x="7295606" y="3883750"/>
                <a:ext cx="3006977"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615</m:t>
                      </m:r>
                      <m:r>
                        <a:rPr lang="en-US" b="0" i="1" smtClean="0">
                          <a:latin typeface="Cambria Math" panose="02040503050406030204" pitchFamily="18" charset="0"/>
                        </a:rPr>
                        <m:t> </m:t>
                      </m:r>
                      <m:r>
                        <a:rPr lang="en-US" b="0" i="1" smtClean="0">
                          <a:latin typeface="Cambria Math" panose="02040503050406030204" pitchFamily="18" charset="0"/>
                        </a:rPr>
                        <m:t>𝑆𝑒𝑐</m:t>
                      </m:r>
                      <m:r>
                        <a:rPr lang="en-US" b="0" i="1" smtClean="0">
                          <a:latin typeface="Cambria Math" panose="02040503050406030204" pitchFamily="18" charset="0"/>
                        </a:rPr>
                        <m:t>&gt;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r>
                        <a:rPr lang="en-US" b="0" i="1" smtClean="0">
                          <a:latin typeface="Cambria Math" panose="02040503050406030204" pitchFamily="18" charset="0"/>
                        </a:rPr>
                        <m:t> </m:t>
                      </m:r>
                      <m:r>
                        <a:rPr lang="en-US" b="0" i="1" smtClean="0">
                          <a:latin typeface="Cambria Math" panose="02040503050406030204" pitchFamily="18" charset="0"/>
                        </a:rPr>
                        <m:t>𝑆𝑒𝑐</m:t>
                      </m:r>
                    </m:oMath>
                  </m:oMathPara>
                </a14:m>
                <a:endParaRPr lang="en-US" b="0"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7295606" y="3883750"/>
                <a:ext cx="3006977" cy="553998"/>
              </a:xfrm>
              <a:prstGeom prst="rect">
                <a:avLst/>
              </a:prstGeom>
              <a:blipFill>
                <a:blip r:embed="rId4"/>
                <a:stretch>
                  <a:fillRect l="-811" r="-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7295606" y="4468198"/>
                <a:ext cx="4587987" cy="62235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𝐵</m:t>
                          </m:r>
                        </m:e>
                        <m:sub>
                          <m:r>
                            <a:rPr lang="en-US" b="0" i="1" smtClean="0">
                              <a:latin typeface="Cambria Math" panose="02040503050406030204" pitchFamily="18" charset="0"/>
                            </a:rPr>
                            <m:t>1</m:t>
                          </m:r>
                        </m:sub>
                      </m:sSub>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1</m:t>
                          </m:r>
                        </m:e>
                      </m:d>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𝑠</m:t>
                                  </m:r>
                                </m:sub>
                              </m:sSub>
                            </m:num>
                            <m:den>
                              <m:r>
                                <a:rPr lang="en-US" b="0" i="1" smtClean="0">
                                  <a:latin typeface="Cambria Math" panose="02040503050406030204" pitchFamily="18" charset="0"/>
                                </a:rPr>
                                <m:t>𝑇</m:t>
                              </m:r>
                            </m:den>
                          </m:f>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5</m:t>
                          </m:r>
                          <m:r>
                            <a:rPr lang="en-US" b="0" i="1" smtClean="0">
                              <a:latin typeface="Cambria Math" panose="02040503050406030204" pitchFamily="18" charset="0"/>
                            </a:rPr>
                            <m:t>+</m:t>
                          </m:r>
                          <m:r>
                            <a:rPr lang="en-US" b="0" i="1" smtClean="0">
                              <a:latin typeface="Cambria Math" panose="02040503050406030204" pitchFamily="18" charset="0"/>
                            </a:rPr>
                            <m:t>1</m:t>
                          </m:r>
                        </m:e>
                      </m:d>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num>
                            <m:den>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615</m:t>
                              </m:r>
                            </m:den>
                          </m:f>
                        </m:e>
                      </m:d>
                      <m:r>
                        <a:rPr lang="en-US" b="0" i="1" smtClean="0">
                          <a:latin typeface="Cambria Math" panose="02040503050406030204" pitchFamily="18" charset="0"/>
                        </a:rPr>
                        <m:t>=</m:t>
                      </m:r>
                      <m:r>
                        <a:rPr lang="en-US" b="0" i="1" smtClean="0">
                          <a:latin typeface="Cambria Math" panose="02040503050406030204" pitchFamily="18" charset="0"/>
                        </a:rPr>
                        <m:t>2</m:t>
                      </m:r>
                      <m:r>
                        <a:rPr lang="en-US" b="0" i="1" smtClean="0">
                          <a:latin typeface="Cambria Math" panose="02040503050406030204" pitchFamily="18" charset="0"/>
                        </a:rPr>
                        <m:t>.</m:t>
                      </m:r>
                      <m:r>
                        <a:rPr lang="en-US" b="0" i="1" smtClean="0">
                          <a:latin typeface="Cambria Math" panose="02040503050406030204" pitchFamily="18" charset="0"/>
                        </a:rPr>
                        <m:t>03</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7295606" y="4468198"/>
                <a:ext cx="4587987" cy="622350"/>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16572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ضریب بازتاب ساختمان (</a:t>
            </a:r>
            <a:r>
              <a:rPr lang="en-US" sz="2400" dirty="0">
                <a:cs typeface="B Nazanin" panose="00000400000000000000" pitchFamily="2" charset="-78"/>
              </a:rPr>
              <a:t>B</a:t>
            </a:r>
            <a:r>
              <a:rPr lang="fa-IR" sz="2400" dirty="0">
                <a:cs typeface="B Nazanin" panose="00000400000000000000" pitchFamily="2" charset="-78"/>
              </a:rPr>
              <a:t>)</a:t>
            </a:r>
          </a:p>
          <a:p>
            <a:pPr marL="109728" indent="0" algn="just" rtl="1">
              <a:lnSpc>
                <a:spcPct val="150000"/>
              </a:lnSpc>
              <a:buNone/>
            </a:pPr>
            <a:r>
              <a:rPr lang="en-US" sz="2400" dirty="0">
                <a:cs typeface="B Nazanin" panose="00000400000000000000" pitchFamily="2" charset="-78"/>
              </a:rPr>
              <a:t> </a:t>
            </a: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4" name="TextBox 3"/>
              <p:cNvSpPr txBox="1"/>
              <p:nvPr/>
            </p:nvSpPr>
            <p:spPr>
              <a:xfrm>
                <a:off x="6991158" y="3764253"/>
                <a:ext cx="3796360"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r>
                        <a:rPr lang="en-US" i="1">
                          <a:latin typeface="Cambria Math" panose="02040503050406030204" pitchFamily="18" charset="0"/>
                        </a:rPr>
                        <m:t>=</m:t>
                      </m:r>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5</m:t>
                      </m:r>
                      <m:r>
                        <a:rPr lang="en-US" i="1">
                          <a:latin typeface="Cambria Math" panose="02040503050406030204" pitchFamily="18" charset="0"/>
                        </a:rPr>
                        <m:t> </m:t>
                      </m:r>
                      <m:r>
                        <a:rPr lang="en-US" i="1">
                          <a:latin typeface="Cambria Math" panose="02040503050406030204" pitchFamily="18" charset="0"/>
                        </a:rPr>
                        <m:t>𝑆𝑒𝑐</m:t>
                      </m:r>
                      <m:r>
                        <a:rPr lang="en-US" b="0" i="1" smtClean="0">
                          <a:latin typeface="Cambria Math" panose="02040503050406030204" pitchFamily="18" charset="0"/>
                        </a:rPr>
                        <m:t>&lt;</m:t>
                      </m:r>
                      <m:r>
                        <a:rPr lang="en-US" b="0" i="1" smtClean="0">
                          <a:latin typeface="Cambria Math" panose="02040503050406030204" pitchFamily="18" charset="0"/>
                        </a:rPr>
                        <m:t>𝑇</m:t>
                      </m:r>
                      <m:r>
                        <a:rPr lang="en-US" b="0" i="1" smtClean="0">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615</m:t>
                      </m:r>
                      <m:r>
                        <a:rPr lang="en-US" b="0" i="1" smtClean="0">
                          <a:latin typeface="Cambria Math" panose="02040503050406030204" pitchFamily="18" charset="0"/>
                        </a:rPr>
                        <m:t> </m:t>
                      </m:r>
                      <m:r>
                        <a:rPr lang="en-US" b="0" i="1" smtClean="0">
                          <a:latin typeface="Cambria Math" panose="02040503050406030204" pitchFamily="18" charset="0"/>
                        </a:rPr>
                        <m:t>𝑆𝑒𝑐</m:t>
                      </m:r>
                      <m:r>
                        <a:rPr lang="en-US" b="0" i="1" smtClean="0">
                          <a:latin typeface="Cambria Math" panose="02040503050406030204" pitchFamily="18" charset="0"/>
                        </a:rPr>
                        <m:t>&lt;</m:t>
                      </m:r>
                      <m:r>
                        <a:rPr lang="en-US" b="0" i="1" smtClean="0">
                          <a:latin typeface="Cambria Math" panose="02040503050406030204" pitchFamily="18" charset="0"/>
                        </a:rPr>
                        <m:t>4</m:t>
                      </m:r>
                      <m:r>
                        <a:rPr lang="en-US" b="0" i="1" smtClean="0">
                          <a:latin typeface="Cambria Math" panose="02040503050406030204" pitchFamily="18" charset="0"/>
                        </a:rPr>
                        <m:t> </m:t>
                      </m:r>
                      <m:r>
                        <a:rPr lang="en-US" b="0" i="1" smtClean="0">
                          <a:latin typeface="Cambria Math" panose="02040503050406030204" pitchFamily="18" charset="0"/>
                        </a:rPr>
                        <m:t>𝑆𝑒𝑐</m:t>
                      </m:r>
                    </m:oMath>
                  </m:oMathPara>
                </a14:m>
                <a:endParaRPr lang="en-US" b="0"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6991158" y="3764253"/>
                <a:ext cx="3796360" cy="553998"/>
              </a:xfrm>
              <a:prstGeom prst="rect">
                <a:avLst/>
              </a:prstGeom>
              <a:blipFill>
                <a:blip r:embed="rId3"/>
                <a:stretch>
                  <a:fillRect l="-1124" r="-8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5939621" y="4654817"/>
                <a:ext cx="6034665"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𝑁</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7</m:t>
                          </m:r>
                        </m:num>
                        <m:den>
                          <m:r>
                            <a:rPr lang="en-US" b="0" i="1" smtClean="0">
                              <a:latin typeface="Cambria Math" panose="02040503050406030204" pitchFamily="18" charset="0"/>
                            </a:rPr>
                            <m:t>4</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den>
                      </m:f>
                      <m:d>
                        <m:dPr>
                          <m:ctrlPr>
                            <a:rPr lang="en-US" b="0" i="1" smtClean="0">
                              <a:latin typeface="Cambria Math" panose="02040503050406030204" pitchFamily="18" charset="0"/>
                            </a:rPr>
                          </m:ctrlPr>
                        </m:dPr>
                        <m:e>
                          <m:r>
                            <a:rPr lang="en-US" b="0" i="1" smtClean="0">
                              <a:latin typeface="Cambria Math" panose="02040503050406030204" pitchFamily="18" charset="0"/>
                            </a:rPr>
                            <m:t>𝑇</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𝑠</m:t>
                              </m:r>
                            </m:sub>
                          </m:sSub>
                        </m:e>
                      </m:d>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0</m:t>
                          </m:r>
                          <m:r>
                            <a:rPr lang="en-US" i="1">
                              <a:latin typeface="Cambria Math" panose="02040503050406030204" pitchFamily="18" charset="0"/>
                            </a:rPr>
                            <m:t>.</m:t>
                          </m:r>
                          <m:r>
                            <a:rPr lang="en-US" i="1">
                              <a:latin typeface="Cambria Math" panose="02040503050406030204" pitchFamily="18" charset="0"/>
                            </a:rPr>
                            <m:t>7</m:t>
                          </m:r>
                        </m:num>
                        <m:den>
                          <m:r>
                            <a:rPr lang="en-US" i="1">
                              <a:latin typeface="Cambria Math" panose="02040503050406030204" pitchFamily="18" charset="0"/>
                            </a:rPr>
                            <m:t>4</m:t>
                          </m:r>
                          <m:r>
                            <a:rPr lang="en-US" i="1">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den>
                      </m:f>
                      <m:d>
                        <m:dPr>
                          <m:ctrlPr>
                            <a:rPr lang="en-US" i="1">
                              <a:latin typeface="Cambria Math" panose="02040503050406030204" pitchFamily="18" charset="0"/>
                            </a:rPr>
                          </m:ctrlPr>
                        </m:dPr>
                        <m:e>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615</m:t>
                          </m:r>
                          <m:r>
                            <a:rPr lang="en-US" i="1">
                              <a:latin typeface="Cambria Math" panose="02040503050406030204" pitchFamily="18" charset="0"/>
                            </a:rPr>
                            <m:t>−</m:t>
                          </m:r>
                          <m:r>
                            <a:rPr lang="en-US" b="0" i="1" smtClean="0">
                              <a:latin typeface="Cambria Math" panose="02040503050406030204" pitchFamily="18" charset="0"/>
                            </a:rPr>
                            <m:t>0</m:t>
                          </m:r>
                          <m:r>
                            <a:rPr lang="en-US" b="0" i="1" smtClean="0">
                              <a:latin typeface="Cambria Math" panose="02040503050406030204" pitchFamily="18" charset="0"/>
                            </a:rPr>
                            <m:t>.</m:t>
                          </m:r>
                          <m:r>
                            <a:rPr lang="en-US" b="0" i="1" smtClean="0">
                              <a:latin typeface="Cambria Math" panose="02040503050406030204" pitchFamily="18" charset="0"/>
                            </a:rPr>
                            <m:t>5</m:t>
                          </m:r>
                        </m:e>
                      </m:d>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1</m:t>
                      </m:r>
                      <m:r>
                        <a:rPr lang="en-US" b="0" i="1" smtClean="0">
                          <a:latin typeface="Cambria Math" panose="02040503050406030204" pitchFamily="18" charset="0"/>
                        </a:rPr>
                        <m:t>.</m:t>
                      </m:r>
                      <m:r>
                        <a:rPr lang="en-US" b="0" i="1" smtClean="0">
                          <a:latin typeface="Cambria Math" panose="02040503050406030204" pitchFamily="18" charset="0"/>
                        </a:rPr>
                        <m:t>023</m:t>
                      </m:r>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5939621" y="4654817"/>
                <a:ext cx="6034665" cy="567207"/>
              </a:xfrm>
              <a:prstGeom prst="rect">
                <a:avLst/>
              </a:prstGeom>
              <a:blipFill>
                <a:blip r:embed="rId4"/>
                <a:stretch>
                  <a:fillRect/>
                </a:stretch>
              </a:blipFill>
            </p:spPr>
            <p:txBody>
              <a:bodyPr/>
              <a:lstStyle/>
              <a:p>
                <a:r>
                  <a:rPr lang="en-US">
                    <a:noFill/>
                  </a:rPr>
                  <a:t> </a:t>
                </a:r>
              </a:p>
            </p:txBody>
          </p:sp>
        </mc:Fallback>
      </mc:AlternateContent>
      <p:pic>
        <p:nvPicPr>
          <p:cNvPr id="7" name="Picture 6"/>
          <p:cNvPicPr>
            <a:picLocks noChangeAspect="1"/>
          </p:cNvPicPr>
          <p:nvPr/>
        </p:nvPicPr>
        <p:blipFill>
          <a:blip r:embed="rId5"/>
          <a:stretch>
            <a:fillRect/>
          </a:stretch>
        </p:blipFill>
        <p:spPr>
          <a:xfrm>
            <a:off x="0" y="3393193"/>
            <a:ext cx="5712541" cy="1882542"/>
          </a:xfrm>
          <a:prstGeom prst="rect">
            <a:avLst/>
          </a:prstGeom>
        </p:spPr>
      </p:pic>
      <mc:AlternateContent xmlns:mc="http://schemas.openxmlformats.org/markup-compatibility/2006" xmlns:a14="http://schemas.microsoft.com/office/drawing/2010/main">
        <mc:Choice Requires="a14">
          <p:sp>
            <p:nvSpPr>
              <p:cNvPr id="8" name="TextBox 7"/>
              <p:cNvSpPr txBox="1"/>
              <p:nvPr/>
            </p:nvSpPr>
            <p:spPr>
              <a:xfrm>
                <a:off x="7376346" y="5964144"/>
                <a:ext cx="3161211" cy="276999"/>
              </a:xfrm>
              <a:prstGeom prst="rect">
                <a:avLst/>
              </a:prstGeom>
              <a:noFill/>
            </p:spPr>
            <p:txBody>
              <a:bodyPr wrap="square" lIns="0" tIns="0" rIns="0" bIns="0" rtlCol="0">
                <a:spAutoFit/>
              </a:bodyPr>
              <a:lstStyle/>
              <a:p>
                <a14:m>
                  <m:oMath xmlns:m="http://schemas.openxmlformats.org/officeDocument/2006/math">
                    <m:r>
                      <a:rPr lang="en-US" b="0" i="1" smtClean="0">
                        <a:latin typeface="Cambria Math" panose="02040503050406030204" pitchFamily="18" charset="0"/>
                      </a:rPr>
                      <m:t>𝐵</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𝐵</m:t>
                        </m:r>
                      </m:e>
                      <m:sub>
                        <m:r>
                          <a:rPr lang="en-US" i="1">
                            <a:latin typeface="Cambria Math" panose="02040503050406030204" pitchFamily="18" charset="0"/>
                          </a:rPr>
                          <m:t>1</m:t>
                        </m:r>
                      </m:sub>
                    </m:sSub>
                  </m:oMath>
                </a14:m>
                <a:r>
                  <a:rPr lang="en-US" dirty="0"/>
                  <a:t>N=2.03</a:t>
                </a:r>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m:t>
                    </m:r>
                  </m:oMath>
                </a14:m>
                <a:r>
                  <a:rPr lang="en-US" dirty="0"/>
                  <a:t>1.023=2.07</a:t>
                </a:r>
              </a:p>
            </p:txBody>
          </p:sp>
        </mc:Choice>
        <mc:Fallback xmlns="">
          <p:sp>
            <p:nvSpPr>
              <p:cNvPr id="8" name="TextBox 7"/>
              <p:cNvSpPr txBox="1">
                <a:spLocks noRot="1" noChangeAspect="1" noMove="1" noResize="1" noEditPoints="1" noAdjustHandles="1" noChangeArrowheads="1" noChangeShapeType="1" noTextEdit="1"/>
              </p:cNvSpPr>
              <p:nvPr/>
            </p:nvSpPr>
            <p:spPr>
              <a:xfrm>
                <a:off x="7376346" y="5964144"/>
                <a:ext cx="3161211" cy="276999"/>
              </a:xfrm>
              <a:prstGeom prst="rect">
                <a:avLst/>
              </a:prstGeom>
              <a:blipFill>
                <a:blip r:embed="rId6"/>
                <a:stretch>
                  <a:fillRect l="-2505" t="-28261" b="-50000"/>
                </a:stretch>
              </a:blipFill>
            </p:spPr>
            <p:txBody>
              <a:bodyPr/>
              <a:lstStyle/>
              <a:p>
                <a:r>
                  <a:rPr lang="en-US">
                    <a:noFill/>
                  </a:rPr>
                  <a:t> </a:t>
                </a:r>
              </a:p>
            </p:txBody>
          </p:sp>
        </mc:Fallback>
      </mc:AlternateContent>
    </p:spTree>
    <p:extLst>
      <p:ext uri="{BB962C8B-B14F-4D97-AF65-F5344CB8AC3E}">
        <p14:creationId xmlns:p14="http://schemas.microsoft.com/office/powerpoint/2010/main" val="2002426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fontScale="92500" lnSpcReduction="20000"/>
              </a:bodyPr>
              <a:lstStyle/>
              <a:p>
                <a:pPr marL="109728" indent="0" algn="just" rtl="1">
                  <a:lnSpc>
                    <a:spcPct val="150000"/>
                  </a:lnSpc>
                  <a:buNone/>
                </a:pPr>
                <a:r>
                  <a:rPr lang="fa-IR" sz="2400" dirty="0">
                    <a:cs typeface="B Nazanin" panose="00000400000000000000" pitchFamily="2" charset="-78"/>
                  </a:rPr>
                  <a:t>پ) ضریب اهمیت ساختمان (</a:t>
                </a:r>
                <a:r>
                  <a:rPr lang="en-US" sz="2400" dirty="0">
                    <a:cs typeface="B Nazanin" panose="00000400000000000000" pitchFamily="2" charset="-78"/>
                  </a:rPr>
                  <a:t>I</a:t>
                </a:r>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با توجه به مسکونی بودن کاربری ساختمان که جزء ساختمان های با اهمیت متوسط بوده و جزء گروه 3 محسوب می شود که طبق جدول ضریب اهمیت برابر یک می باشد.</a:t>
                </a:r>
              </a:p>
              <a:p>
                <a:pPr marL="109728" indent="0" algn="just" rtl="1">
                  <a:lnSpc>
                    <a:spcPct val="150000"/>
                  </a:lnSpc>
                  <a:buNone/>
                </a:pPr>
                <a:r>
                  <a:rPr lang="en-US" sz="2400" dirty="0">
                    <a:cs typeface="B Nazanin" panose="00000400000000000000" pitchFamily="2" charset="-78"/>
                  </a:rPr>
                  <a:t> </a:t>
                </a:r>
                <a14:m>
                  <m:oMath xmlns:m="http://schemas.openxmlformats.org/officeDocument/2006/math">
                    <m:r>
                      <a:rPr lang="en-US" sz="2400" b="0" i="1" smtClean="0">
                        <a:latin typeface="Cambria Math" panose="02040503050406030204" pitchFamily="18" charset="0"/>
                        <a:cs typeface="B Nazanin" panose="00000400000000000000" pitchFamily="2" charset="-78"/>
                      </a:rPr>
                      <m:t>𝐼</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m:t>
                    </m:r>
                    <m:r>
                      <a:rPr lang="en-US" sz="2400" b="0" i="1" smtClean="0">
                        <a:latin typeface="Cambria Math" panose="02040503050406030204" pitchFamily="18" charset="0"/>
                        <a:cs typeface="B Nazanin" panose="00000400000000000000" pitchFamily="2" charset="-78"/>
                      </a:rPr>
                      <m:t>                                                                                               </m:t>
                    </m:r>
                  </m:oMath>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l="-1223"/>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517342" y="3368038"/>
            <a:ext cx="5724525" cy="1556659"/>
          </a:xfrm>
          <a:prstGeom prst="rect">
            <a:avLst/>
          </a:prstGeom>
        </p:spPr>
      </p:pic>
      <p:pic>
        <p:nvPicPr>
          <p:cNvPr id="9" name="Picture 8"/>
          <p:cNvPicPr>
            <a:picLocks noChangeAspect="1"/>
          </p:cNvPicPr>
          <p:nvPr/>
        </p:nvPicPr>
        <p:blipFill>
          <a:blip r:embed="rId5"/>
          <a:stretch>
            <a:fillRect/>
          </a:stretch>
        </p:blipFill>
        <p:spPr>
          <a:xfrm>
            <a:off x="7331664" y="2933972"/>
            <a:ext cx="3552825" cy="1990725"/>
          </a:xfrm>
          <a:prstGeom prst="rect">
            <a:avLst/>
          </a:prstGeom>
        </p:spPr>
      </p:pic>
    </p:spTree>
    <p:extLst>
      <p:ext uri="{BB962C8B-B14F-4D97-AF65-F5344CB8AC3E}">
        <p14:creationId xmlns:p14="http://schemas.microsoft.com/office/powerpoint/2010/main" val="138209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ت) ضریب رفتار ساختمان (</a:t>
                </a:r>
                <a14:m>
                  <m:oMath xmlns:m="http://schemas.openxmlformats.org/officeDocument/2006/math">
                    <m:sSub>
                      <m:sSubPr>
                        <m:ctrlPr>
                          <a:rPr lang="fa-IR" sz="2400" i="1" smtClean="0">
                            <a:latin typeface="Cambria Math" panose="02040503050406030204" pitchFamily="18" charset="0"/>
                            <a:cs typeface="B Nazanin" panose="00000400000000000000" pitchFamily="2" charset="-78"/>
                          </a:rPr>
                        </m:ctrlPr>
                      </m:sSubPr>
                      <m:e>
                        <m:r>
                          <a:rPr lang="en-US" sz="2400" b="0" i="1" smtClean="0">
                            <a:latin typeface="Cambria Math" panose="02040503050406030204" pitchFamily="18" charset="0"/>
                            <a:cs typeface="B Nazanin" panose="00000400000000000000" pitchFamily="2" charset="-78"/>
                          </a:rPr>
                          <m:t>𝑅</m:t>
                        </m:r>
                      </m:e>
                      <m:sub>
                        <m:r>
                          <a:rPr lang="en-US" sz="2400" b="0" i="1" smtClean="0">
                            <a:latin typeface="Cambria Math" panose="02040503050406030204" pitchFamily="18" charset="0"/>
                            <a:cs typeface="B Nazanin" panose="00000400000000000000" pitchFamily="2" charset="-78"/>
                          </a:rPr>
                          <m:t>𝑢</m:t>
                        </m:r>
                      </m:sub>
                    </m:sSub>
                  </m:oMath>
                </a14:m>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Group"/>
                    </m:oMathParaPr>
                    <m:oMath xmlns:m="http://schemas.openxmlformats.org/officeDocument/2006/math">
                      <m:sSub>
                        <m:sSubPr>
                          <m:ctrlPr>
                            <a:rPr lang="fa-IR" sz="2400" i="1">
                              <a:latin typeface="Cambria Math" panose="02040503050406030204" pitchFamily="18" charset="0"/>
                              <a:cs typeface="B Nazanin" panose="00000400000000000000" pitchFamily="2" charset="-78"/>
                            </a:rPr>
                          </m:ctrlPr>
                        </m:sSubPr>
                        <m:e>
                          <m:r>
                            <a:rPr lang="en-US" sz="2400" i="1">
                              <a:latin typeface="Cambria Math" panose="02040503050406030204" pitchFamily="18" charset="0"/>
                              <a:cs typeface="B Nazanin" panose="00000400000000000000" pitchFamily="2" charset="-78"/>
                            </a:rPr>
                            <m:t>𝑅</m:t>
                          </m:r>
                        </m:e>
                        <m:sub>
                          <m:r>
                            <a:rPr lang="en-US" sz="2400" i="1">
                              <a:latin typeface="Cambria Math" panose="02040503050406030204" pitchFamily="18" charset="0"/>
                              <a:cs typeface="B Nazanin" panose="00000400000000000000" pitchFamily="2" charset="-78"/>
                            </a:rPr>
                            <m:t>𝑢</m:t>
                          </m:r>
                        </m:sub>
                      </m:sSub>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6</m:t>
                      </m:r>
                      <m:r>
                        <a:rPr lang="en-US" sz="2400" b="0" i="1" smtClean="0">
                          <a:latin typeface="Cambria Math" panose="02040503050406030204" pitchFamily="18" charset="0"/>
                          <a:cs typeface="B Nazanin" panose="00000400000000000000" pitchFamily="2" charset="-78"/>
                        </a:rPr>
                        <m:t>                         </m:t>
                      </m:r>
                    </m:oMath>
                  </m:oMathPara>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1873365" y="3151412"/>
            <a:ext cx="7773011" cy="1668782"/>
          </a:xfrm>
          <a:prstGeom prst="rect">
            <a:avLst/>
          </a:prstGeom>
        </p:spPr>
      </p:pic>
    </p:spTree>
    <p:extLst>
      <p:ext uri="{BB962C8B-B14F-4D97-AF65-F5344CB8AC3E}">
        <p14:creationId xmlns:p14="http://schemas.microsoft.com/office/powerpoint/2010/main" val="295209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محاسبه ضریب زلزله برای قاب خمشی بتن آرمه متوسط+دیوار برشی بتن آرمه متوسط</a:t>
            </a:r>
            <a:endParaRPr lang="en-US" sz="2800" dirty="0">
              <a:cs typeface="B Nazanin" panose="00000400000000000000" pitchFamily="2" charset="-78"/>
            </a:endParaRPr>
          </a:p>
        </p:txBody>
      </p:sp>
      <mc:AlternateContent xmlns:mc="http://schemas.openxmlformats.org/markup-compatibility/2006" xmlns:a14="http://schemas.microsoft.com/office/drawing/2010/main">
        <mc:Choice Requires="a14">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ث) محاسبه ضریب زلزله (</a:t>
                </a:r>
                <a14:m>
                  <m:oMath xmlns:m="http://schemas.openxmlformats.org/officeDocument/2006/math">
                    <m:r>
                      <a:rPr lang="en-US" sz="2400" i="1" smtClean="0">
                        <a:latin typeface="Cambria Math" panose="02040503050406030204" pitchFamily="18" charset="0"/>
                        <a:cs typeface="B Nazanin" panose="00000400000000000000" pitchFamily="2" charset="-78"/>
                      </a:rPr>
                      <m:t>𝐶</m:t>
                    </m:r>
                  </m:oMath>
                </a14:m>
                <a:r>
                  <a:rPr lang="fa-IR" sz="2400" dirty="0">
                    <a:cs typeface="B Nazanin" panose="00000400000000000000" pitchFamily="2" charset="-78"/>
                  </a:rPr>
                  <a:t>)</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cs typeface="B Nazanin" panose="00000400000000000000" pitchFamily="2" charset="-78"/>
                        </a:rPr>
                        <m:t>𝐶</m:t>
                      </m:r>
                      <m:r>
                        <a:rPr lang="en-US" sz="2400" b="0" i="1" smtClean="0">
                          <a:latin typeface="Cambria Math" panose="02040503050406030204" pitchFamily="18" charset="0"/>
                          <a:cs typeface="B Nazanin" panose="00000400000000000000" pitchFamily="2" charset="-78"/>
                        </a:rPr>
                        <m:t>=</m:t>
                      </m:r>
                      <m:f>
                        <m:fPr>
                          <m:ctrlPr>
                            <a:rPr lang="en-US" sz="2400" b="0" i="1" smtClean="0">
                              <a:latin typeface="Cambria Math" panose="02040503050406030204" pitchFamily="18" charset="0"/>
                              <a:cs typeface="B Nazanin" panose="00000400000000000000" pitchFamily="2" charset="-78"/>
                            </a:rPr>
                          </m:ctrlPr>
                        </m:fPr>
                        <m:num>
                          <m:r>
                            <a:rPr lang="en-US" sz="2400" b="0" i="1" smtClean="0">
                              <a:latin typeface="Cambria Math" panose="02040503050406030204" pitchFamily="18" charset="0"/>
                              <a:cs typeface="B Nazanin" panose="00000400000000000000" pitchFamily="2" charset="-78"/>
                            </a:rPr>
                            <m:t>𝐴𝐵𝐼</m:t>
                          </m:r>
                        </m:num>
                        <m:den>
                          <m:sSub>
                            <m:sSubPr>
                              <m:ctrlPr>
                                <a:rPr lang="fa-IR" sz="2400" i="1">
                                  <a:latin typeface="Cambria Math" panose="02040503050406030204" pitchFamily="18" charset="0"/>
                                  <a:cs typeface="B Nazanin" panose="00000400000000000000" pitchFamily="2" charset="-78"/>
                                </a:rPr>
                              </m:ctrlPr>
                            </m:sSubPr>
                            <m:e>
                              <m:r>
                                <a:rPr lang="en-US" sz="2400" i="1">
                                  <a:latin typeface="Cambria Math" panose="02040503050406030204" pitchFamily="18" charset="0"/>
                                  <a:cs typeface="B Nazanin" panose="00000400000000000000" pitchFamily="2" charset="-78"/>
                                </a:rPr>
                                <m:t>𝑅</m:t>
                              </m:r>
                            </m:e>
                            <m:sub>
                              <m:r>
                                <a:rPr lang="en-US" sz="2400" i="1">
                                  <a:latin typeface="Cambria Math" panose="02040503050406030204" pitchFamily="18" charset="0"/>
                                  <a:cs typeface="B Nazanin" panose="00000400000000000000" pitchFamily="2" charset="-78"/>
                                </a:rPr>
                                <m:t>𝑢</m:t>
                              </m:r>
                            </m:sub>
                          </m:sSub>
                        </m:den>
                      </m:f>
                      <m:r>
                        <a:rPr lang="en-US" sz="2400" b="0" i="1" smtClean="0">
                          <a:latin typeface="Cambria Math" panose="02040503050406030204" pitchFamily="18" charset="0"/>
                          <a:cs typeface="B Nazanin" panose="00000400000000000000" pitchFamily="2" charset="-78"/>
                        </a:rPr>
                        <m:t>=</m:t>
                      </m:r>
                      <m:f>
                        <m:fPr>
                          <m:ctrlPr>
                            <a:rPr lang="en-US" sz="2400" b="0" i="1" smtClean="0">
                              <a:latin typeface="Cambria Math" panose="02040503050406030204" pitchFamily="18" charset="0"/>
                              <a:cs typeface="B Nazanin" panose="00000400000000000000" pitchFamily="2" charset="-78"/>
                            </a:rPr>
                          </m:ctrlPr>
                        </m:fPr>
                        <m:num>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35</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2</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07</m:t>
                          </m:r>
                          <m:r>
                            <a:rPr lang="en-US" sz="2400" b="0" i="1" smtClean="0">
                              <a:latin typeface="Cambria Math" panose="02040503050406030204" pitchFamily="18" charset="0"/>
                              <a:ea typeface="Cambria Math" panose="02040503050406030204" pitchFamily="18" charset="0"/>
                              <a:cs typeface="B Nazanin" panose="00000400000000000000" pitchFamily="2" charset="-78"/>
                            </a:rPr>
                            <m:t>×</m:t>
                          </m:r>
                          <m:r>
                            <a:rPr lang="en-US" sz="2400" b="0" i="1" smtClean="0">
                              <a:latin typeface="Cambria Math" panose="02040503050406030204" pitchFamily="18" charset="0"/>
                              <a:ea typeface="Cambria Math" panose="02040503050406030204" pitchFamily="18" charset="0"/>
                              <a:cs typeface="B Nazanin" panose="00000400000000000000" pitchFamily="2" charset="-78"/>
                            </a:rPr>
                            <m:t>1</m:t>
                          </m:r>
                        </m:num>
                        <m:den>
                          <m:r>
                            <a:rPr lang="en-US" sz="2400" b="0" i="1" smtClean="0">
                              <a:latin typeface="Cambria Math" panose="02040503050406030204" pitchFamily="18" charset="0"/>
                              <a:cs typeface="B Nazanin" panose="00000400000000000000" pitchFamily="2" charset="-78"/>
                            </a:rPr>
                            <m:t>6</m:t>
                          </m:r>
                        </m:den>
                      </m:f>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0</m:t>
                      </m:r>
                      <m:r>
                        <a:rPr lang="en-US" sz="2400" b="0" i="1" smtClean="0">
                          <a:latin typeface="Cambria Math" panose="02040503050406030204" pitchFamily="18" charset="0"/>
                          <a:cs typeface="B Nazanin" panose="00000400000000000000" pitchFamily="2" charset="-78"/>
                        </a:rPr>
                        <m:t>.</m:t>
                      </m:r>
                      <m:r>
                        <a:rPr lang="en-US" sz="2400" b="0" i="1" smtClean="0">
                          <a:latin typeface="Cambria Math" panose="02040503050406030204" pitchFamily="18" charset="0"/>
                          <a:cs typeface="B Nazanin" panose="00000400000000000000" pitchFamily="2" charset="-78"/>
                        </a:rPr>
                        <m:t>1207</m:t>
                      </m:r>
                    </m:oMath>
                  </m:oMathPara>
                </a14:m>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mc:Choice>
        <mc:Fallback xmlns="">
          <p:sp>
            <p:nvSpPr>
              <p:cNvPr id="5" name="Content Placeholder 2"/>
              <p:cNvSpPr>
                <a:spLocks noGrp="1" noRot="1" noChangeAspect="1" noMove="1" noResize="1" noEditPoints="1" noAdjustHandles="1" noChangeArrowheads="1" noChangeShapeType="1" noTextEdit="1"/>
              </p:cNvSpPr>
              <p:nvPr>
                <p:ph idx="1"/>
              </p:nvPr>
            </p:nvSpPr>
            <p:spPr>
              <a:xfrm>
                <a:off x="509451" y="2118359"/>
                <a:ext cx="11464835" cy="4517571"/>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12595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نتیجه گیری از ضرایب زلزله دو حالت</a:t>
            </a:r>
            <a:endParaRPr lang="en-US" sz="2800" dirty="0">
              <a:cs typeface="B Nazanin" panose="00000400000000000000" pitchFamily="2" charset="-78"/>
            </a:endParaRP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مشاهده می شود که ضریب زلزله سازه ای که دارای دیوار برشی است بزرگتر است سازه ای است که بدون دیوار برشی می باشد که این نتیجه به این علت می باشد که با توجه به اینکه سازه دارای دیوار برشی دارای سختی زیادی می باشد بالطبع زمان تناوب آن کمتر خواهد بود و به دلیل آنکه زمان تناوب سازه و ضریب زلزله رابطه عکس با یکدیگر دارند این ضریب افزایش پیدا کرده و عملاً سازه دارای دیوار برشی دارای نیروی زلزله (برش پایه) بیشتری نسبت به سازه بدون دیوار برشی خواهد بود تا هنگام وقوع زلزله های بزرگ نیز سازه کمتر دچار خرابی گردد.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249405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الف) تعریف مقطع دیوار برشی</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1517468" y="2118358"/>
            <a:ext cx="5080988" cy="45175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5854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509451" y="2118359"/>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ب) ترسیم مقطع دیوار برشی</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0" y="1819546"/>
            <a:ext cx="8856617" cy="4920343"/>
          </a:xfrm>
          <a:prstGeom prst="rect">
            <a:avLst/>
          </a:prstGeom>
        </p:spPr>
      </p:pic>
    </p:spTree>
    <p:extLst>
      <p:ext uri="{BB962C8B-B14F-4D97-AF65-F5344CB8AC3E}">
        <p14:creationId xmlns:p14="http://schemas.microsoft.com/office/powerpoint/2010/main" val="190543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پ) اختصاص ضرایب ترک خوردگی دیوار برشی</a:t>
            </a:r>
          </a:p>
          <a:p>
            <a:pPr marL="109728" indent="0" algn="just" rtl="1">
              <a:lnSpc>
                <a:spcPct val="150000"/>
              </a:lnSpc>
              <a:buNone/>
            </a:pPr>
            <a:r>
              <a:rPr lang="fa-IR" sz="2400" dirty="0">
                <a:cs typeface="B Nazanin" panose="00000400000000000000" pitchFamily="2" charset="-78"/>
              </a:rPr>
              <a:t>با توجه به بند مقابل مبحث نهم مقررات ملی ساختمان</a:t>
            </a:r>
          </a:p>
          <a:p>
            <a:pPr marL="109728" indent="0" algn="just" rtl="1">
              <a:lnSpc>
                <a:spcPct val="150000"/>
              </a:lnSpc>
              <a:buNone/>
            </a:pPr>
            <a:r>
              <a:rPr lang="fa-IR" sz="2400" dirty="0">
                <a:cs typeface="B Nazanin" panose="00000400000000000000" pitchFamily="2" charset="-78"/>
              </a:rPr>
              <a:t>ضریب ترک خوردگی دیوار نسبت به ترک خورده بودن</a:t>
            </a:r>
          </a:p>
          <a:p>
            <a:pPr marL="109728" indent="0" algn="just" rtl="1">
              <a:lnSpc>
                <a:spcPct val="150000"/>
              </a:lnSpc>
              <a:buNone/>
            </a:pPr>
            <a:r>
              <a:rPr lang="fa-IR" sz="2400" dirty="0">
                <a:cs typeface="B Nazanin" panose="00000400000000000000" pitchFamily="2" charset="-78"/>
              </a:rPr>
              <a:t>یا ترک نخورده بودن متفاوت می باشد اما با توجه به</a:t>
            </a:r>
          </a:p>
          <a:p>
            <a:pPr marL="109728" indent="0" algn="just" rtl="1">
              <a:lnSpc>
                <a:spcPct val="150000"/>
              </a:lnSpc>
              <a:buNone/>
            </a:pPr>
            <a:r>
              <a:rPr lang="fa-IR" sz="2400" dirty="0">
                <a:cs typeface="B Nazanin" panose="00000400000000000000" pitchFamily="2" charset="-78"/>
              </a:rPr>
              <a:t>اینکه در این تحقیق هدف ما مقایسه سازه در حالت با</a:t>
            </a:r>
          </a:p>
          <a:p>
            <a:pPr marL="109728" indent="0" algn="just" rtl="1">
              <a:lnSpc>
                <a:spcPct val="150000"/>
              </a:lnSpc>
              <a:buNone/>
            </a:pPr>
            <a:r>
              <a:rPr lang="fa-IR" sz="2400" dirty="0">
                <a:cs typeface="B Nazanin" panose="00000400000000000000" pitchFamily="2" charset="-78"/>
              </a:rPr>
              <a:t>دیوار برشی و بدون دیوار برشی می باشد تفاوت چندانی</a:t>
            </a:r>
          </a:p>
          <a:p>
            <a:pPr marL="109728" indent="0" algn="just" rtl="1">
              <a:lnSpc>
                <a:spcPct val="150000"/>
              </a:lnSpc>
              <a:buNone/>
            </a:pPr>
            <a:r>
              <a:rPr lang="fa-IR" sz="2400" dirty="0">
                <a:cs typeface="B Nazanin" panose="00000400000000000000" pitchFamily="2" charset="-78"/>
              </a:rPr>
              <a:t>در نتایج نخواهد داشت.</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104503" y="2475682"/>
            <a:ext cx="6781800" cy="3790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85845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نیروهای وارد بر دیوار برشی</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marL="109728" indent="0" algn="just" rtl="1">
              <a:lnSpc>
                <a:spcPct val="150000"/>
              </a:lnSpc>
              <a:buNone/>
            </a:pPr>
            <a:r>
              <a:rPr lang="fa-IR" sz="2400" dirty="0">
                <a:cs typeface="B Nazanin" panose="00000400000000000000" pitchFamily="2" charset="-78"/>
              </a:rPr>
              <a:t>به طور کلی دیوار های برشی تحت نیروهای زیر قرار می گیرند : </a:t>
            </a:r>
          </a:p>
          <a:p>
            <a:pPr marL="109728" indent="0" algn="just" rtl="1">
              <a:lnSpc>
                <a:spcPct val="150000"/>
              </a:lnSpc>
              <a:buNone/>
            </a:pPr>
            <a:r>
              <a:rPr lang="fa-IR" sz="2400" dirty="0">
                <a:cs typeface="B Nazanin" panose="00000400000000000000" pitchFamily="2" charset="-78"/>
              </a:rPr>
              <a:t>1-نیروی برشی متغیر که مقدار آن در پایه حداکثر می باشد. (برش پایه)</a:t>
            </a:r>
          </a:p>
          <a:p>
            <a:pPr marL="109728" indent="0" algn="just" rtl="1">
              <a:lnSpc>
                <a:spcPct val="150000"/>
              </a:lnSpc>
              <a:buNone/>
            </a:pPr>
            <a:r>
              <a:rPr lang="fa-IR" sz="2400" dirty="0">
                <a:cs typeface="B Nazanin" panose="00000400000000000000" pitchFamily="2" charset="-78"/>
              </a:rPr>
              <a:t>2-لنگر خمشی متغیر که مقدار آن مجددا در پای دیوار حداکثر است و ایجاد کشش در یک لبه ( لبه نزدیک به نیروها و فشار در لبه متقابل می نماید) با توجه به امکان عوض شدن جهت نیروی باد یا زلزله در ساختمان ، کشش باید در هر دو لبه دیوار در نظر گرفته شود. </a:t>
            </a:r>
          </a:p>
          <a:p>
            <a:pPr marL="109728" indent="0" algn="just" rtl="1">
              <a:lnSpc>
                <a:spcPct val="150000"/>
              </a:lnSpc>
              <a:buNone/>
            </a:pPr>
            <a:r>
              <a:rPr lang="fa-IR" sz="2400" dirty="0">
                <a:cs typeface="B Nazanin" panose="00000400000000000000" pitchFamily="2" charset="-78"/>
              </a:rPr>
              <a:t>3-نیروی محوری فشاری ناشی از وزن طبقات که روی دیوار برشی تکیه دارد .</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توجه : در صورتی که ارتفاع دیوار برشی کم باشد ، غالبا نیروی برشی حاکم بر طراحی آن خواهد بود لیکن اگر ارتفاع دیوار برشی زیاد باشد لنگر خمشی حاکم بر طراحی آن خواهد بود . به هر حال دیوار باید برای هر دو نیروی فوق کنترل و در مقابل آنها مسلح گردد.</a:t>
            </a: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04753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r>
              <a:rPr lang="fa-IR" sz="2400" dirty="0">
                <a:cs typeface="B Nazanin" panose="00000400000000000000" pitchFamily="2" charset="-78"/>
              </a:rPr>
              <a:t>در این تحقیق ما دیوار برشی را ترک خورده فرض کرده و ضرایب</a:t>
            </a:r>
          </a:p>
          <a:p>
            <a:pPr marL="109728" indent="0" algn="just" rtl="1">
              <a:lnSpc>
                <a:spcPct val="150000"/>
              </a:lnSpc>
              <a:buNone/>
            </a:pPr>
            <a:r>
              <a:rPr lang="fa-IR" sz="2400" dirty="0">
                <a:cs typeface="B Nazanin" panose="00000400000000000000" pitchFamily="2" charset="-78"/>
              </a:rPr>
              <a:t>ترک خوردگی را 0/35 اختصاص داده ایم.</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727165" y="1690142"/>
            <a:ext cx="4872446" cy="50451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64034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r>
              <a:rPr lang="fa-IR" dirty="0">
                <a:cs typeface="B Nazanin" panose="00000400000000000000" pitchFamily="2" charset="-78"/>
              </a:rPr>
              <a:t>ت) مش بندی دیوار برشی</a:t>
            </a:r>
          </a:p>
          <a:p>
            <a:pPr marL="109728" indent="0" algn="just" rtl="1">
              <a:lnSpc>
                <a:spcPct val="150000"/>
              </a:lnSpc>
              <a:buNone/>
            </a:pPr>
            <a:r>
              <a:rPr lang="fa-IR" sz="2400" dirty="0">
                <a:cs typeface="B Nazanin" panose="00000400000000000000" pitchFamily="2" charset="-78"/>
              </a:rPr>
              <a:t>المان های سطحی مدل شده در نرم افزار بایستی به ابعاد کوچکی تقسیم شوند تا نرم افزار بتواند به خوبی نیروها را انتقال داده و نتایج را به ما نشان دهند به همین جهت المان های سطحی بهتر است بصورت مربع هایی با اضلاع 0/5 در 0/5 متر تقسیم بندی شوند که طول دیوارهای برشی همگی 4/9 متر و 4/1 متر می­باشند پس بایستی در جهت طولی به 10 قسمت تقسیم نمائیم و ارتفاع دیوارهای برشی همگی 3/2 متر می­باشند و بهتر است در جهت ارتفاع آن را به 6 قسمت تقسیم نمائیم.</a:t>
            </a:r>
            <a:endParaRPr lang="en-US" sz="2400" b="1"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427958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معرفی دیوار برشی در نرم افزار </a:t>
            </a:r>
            <a:r>
              <a:rPr lang="en-US" sz="2800" dirty="0">
                <a:cs typeface="B Nazanin" panose="00000400000000000000" pitchFamily="2" charset="-78"/>
              </a:rPr>
              <a:t>ETABS 2016</a:t>
            </a: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r>
              <a:rPr lang="fa-IR" dirty="0">
                <a:cs typeface="B Nazanin" panose="00000400000000000000" pitchFamily="2" charset="-78"/>
              </a:rPr>
              <a:t>ت) مش بندی دیوار برشی</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727165" y="2730273"/>
            <a:ext cx="6248401" cy="35942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8153535" y="3185664"/>
            <a:ext cx="2623322" cy="31388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0566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r>
              <a:rPr lang="fa-IR" dirty="0">
                <a:cs typeface="B Nazanin" panose="00000400000000000000" pitchFamily="2" charset="-78"/>
              </a:rPr>
              <a:t>الف) مقایسه برش پایه</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7" name="Picture 6"/>
          <p:cNvPicPr>
            <a:picLocks noChangeAspect="1"/>
          </p:cNvPicPr>
          <p:nvPr/>
        </p:nvPicPr>
        <p:blipFill>
          <a:blip r:embed="rId3"/>
          <a:stretch>
            <a:fillRect/>
          </a:stretch>
        </p:blipFill>
        <p:spPr>
          <a:xfrm>
            <a:off x="385353" y="2990303"/>
            <a:ext cx="6473383" cy="16992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stretch>
            <a:fillRect/>
          </a:stretch>
        </p:blipFill>
        <p:spPr>
          <a:xfrm>
            <a:off x="385352" y="5058588"/>
            <a:ext cx="6473383" cy="16887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7389958" y="3553097"/>
            <a:ext cx="4275173" cy="52322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800" b="1" dirty="0">
                <a:effectLst>
                  <a:outerShdw blurRad="38100" dist="38100" dir="2700000" algn="tl">
                    <a:srgbClr val="000000">
                      <a:alpha val="43137"/>
                    </a:srgbClr>
                  </a:outerShdw>
                </a:effectLst>
                <a:cs typeface="B Nazanin" panose="00000400000000000000" pitchFamily="2" charset="-78"/>
              </a:rPr>
              <a:t>برش پایه برای سازه با دیوار برشی</a:t>
            </a:r>
            <a:endParaRPr lang="en-US" sz="2800" b="1" dirty="0">
              <a:effectLst>
                <a:outerShdw blurRad="38100" dist="38100" dir="2700000" algn="tl">
                  <a:srgbClr val="000000">
                    <a:alpha val="43137"/>
                  </a:srgbClr>
                </a:outerShdw>
              </a:effectLst>
              <a:cs typeface="B Nazanin" panose="00000400000000000000" pitchFamily="2" charset="-78"/>
            </a:endParaRPr>
          </a:p>
        </p:txBody>
      </p:sp>
      <p:sp>
        <p:nvSpPr>
          <p:cNvPr id="10" name="TextBox 9"/>
          <p:cNvSpPr txBox="1"/>
          <p:nvPr/>
        </p:nvSpPr>
        <p:spPr>
          <a:xfrm>
            <a:off x="7200548" y="5641332"/>
            <a:ext cx="4869532" cy="52322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800" b="1" dirty="0">
                <a:effectLst>
                  <a:outerShdw blurRad="38100" dist="38100" dir="2700000" algn="tl">
                    <a:srgbClr val="000000">
                      <a:alpha val="43137"/>
                    </a:srgbClr>
                  </a:outerShdw>
                </a:effectLst>
                <a:cs typeface="B Nazanin" panose="00000400000000000000" pitchFamily="2" charset="-78"/>
              </a:rPr>
              <a:t>برش پایه برای سازه بدون دیوار برشی</a:t>
            </a:r>
            <a:endParaRPr lang="en-US" sz="2800" b="1"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3634583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9" name="TextBox 8"/>
          <p:cNvSpPr txBox="1"/>
          <p:nvPr/>
        </p:nvSpPr>
        <p:spPr>
          <a:xfrm>
            <a:off x="1084217" y="625106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برش پایه برای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pic>
        <p:nvPicPr>
          <p:cNvPr id="3" name="Picture 2"/>
          <p:cNvPicPr>
            <a:picLocks noChangeAspect="1"/>
          </p:cNvPicPr>
          <p:nvPr/>
        </p:nvPicPr>
        <p:blipFill>
          <a:blip r:embed="rId3"/>
          <a:stretch>
            <a:fillRect/>
          </a:stretch>
        </p:blipFill>
        <p:spPr>
          <a:xfrm>
            <a:off x="1881052" y="2079166"/>
            <a:ext cx="2928492" cy="39863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stretch>
            <a:fillRect/>
          </a:stretch>
        </p:blipFill>
        <p:spPr>
          <a:xfrm>
            <a:off x="7881420" y="2079166"/>
            <a:ext cx="2895437" cy="39698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xtBox 11"/>
          <p:cNvSpPr txBox="1"/>
          <p:nvPr/>
        </p:nvSpPr>
        <p:spPr>
          <a:xfrm>
            <a:off x="7068057" y="6237453"/>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برش پایه برای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spTree>
    <p:extLst>
      <p:ext uri="{BB962C8B-B14F-4D97-AF65-F5344CB8AC3E}">
        <p14:creationId xmlns:p14="http://schemas.microsoft.com/office/powerpoint/2010/main" val="1423838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727165" y="2106383"/>
            <a:ext cx="11464835" cy="4517571"/>
          </a:xfrm>
        </p:spPr>
        <p:txBody>
          <a:bodyPr>
            <a:normAutofit/>
          </a:bodyPr>
          <a:lstStyle/>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9" name="TextBox 8"/>
          <p:cNvSpPr txBox="1"/>
          <p:nvPr/>
        </p:nvSpPr>
        <p:spPr>
          <a:xfrm>
            <a:off x="965579" y="6237453"/>
            <a:ext cx="4731167"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برش پایه برای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12" name="TextBox 11"/>
          <p:cNvSpPr txBox="1"/>
          <p:nvPr/>
        </p:nvSpPr>
        <p:spPr>
          <a:xfrm>
            <a:off x="6923840" y="6217797"/>
            <a:ext cx="4810595"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برش پایه برای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6" name="Picture 5"/>
          <p:cNvPicPr>
            <a:picLocks noChangeAspect="1"/>
          </p:cNvPicPr>
          <p:nvPr/>
        </p:nvPicPr>
        <p:blipFill>
          <a:blip r:embed="rId3"/>
          <a:stretch>
            <a:fillRect/>
          </a:stretch>
        </p:blipFill>
        <p:spPr>
          <a:xfrm>
            <a:off x="1822537" y="2012360"/>
            <a:ext cx="3017249" cy="40366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4"/>
          <a:stretch>
            <a:fillRect/>
          </a:stretch>
        </p:blipFill>
        <p:spPr>
          <a:xfrm>
            <a:off x="7853034" y="2040249"/>
            <a:ext cx="2952205" cy="40088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19274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2016034"/>
            <a:ext cx="11464835" cy="4517571"/>
          </a:xfrm>
        </p:spPr>
        <p:txBody>
          <a:bodyPr>
            <a:normAutofit/>
          </a:bodyPr>
          <a:lstStyle/>
          <a:p>
            <a:pPr marL="109728" indent="0" algn="just" rtl="1">
              <a:lnSpc>
                <a:spcPct val="150000"/>
              </a:lnSpc>
              <a:buNone/>
            </a:pPr>
            <a:r>
              <a:rPr lang="fa-IR" dirty="0">
                <a:cs typeface="B Nazanin" panose="00000400000000000000" pitchFamily="2" charset="-78"/>
              </a:rPr>
              <a:t>نتیجه گیری مقایسه برش پایه</a:t>
            </a:r>
          </a:p>
          <a:p>
            <a:pPr marL="109728" indent="0" algn="just" rtl="1">
              <a:lnSpc>
                <a:spcPct val="150000"/>
              </a:lnSpc>
              <a:buNone/>
            </a:pPr>
            <a:r>
              <a:rPr lang="fa-IR" sz="2400" dirty="0">
                <a:cs typeface="B Nazanin" panose="00000400000000000000" pitchFamily="2" charset="-78"/>
              </a:rPr>
              <a:t>با توجه به نمودارها و جداول برش پایه سازه در دو حالت مشاهده می شود که سازه ای که دارای دیوار برشی می باشد برش پایه بزرگتری نسبت به سازه بدون دیوار برشی خواهد بود و این بدان معنی است که سازه دارای دیوار برشی نیروی زلزله زیادی به خود جذب خواهد کرد و به دلیل سختی بالایی که دارد نیروی زلزله را جذب و مستهلک خواهد نمود.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43946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تغییرمکان جانبی مرکز جرم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1260701" y="2857227"/>
            <a:ext cx="4314825" cy="3028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1157032"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جابجایی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pic>
        <p:nvPicPr>
          <p:cNvPr id="4" name="Picture 3"/>
          <p:cNvPicPr>
            <a:picLocks noChangeAspect="1"/>
          </p:cNvPicPr>
          <p:nvPr/>
        </p:nvPicPr>
        <p:blipFill>
          <a:blip r:embed="rId4"/>
          <a:stretch>
            <a:fillRect/>
          </a:stretch>
        </p:blipFill>
        <p:spPr>
          <a:xfrm>
            <a:off x="6786290" y="2838177"/>
            <a:ext cx="4314825" cy="3067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6682621"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جابجایی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spTree>
    <p:extLst>
      <p:ext uri="{BB962C8B-B14F-4D97-AF65-F5344CB8AC3E}">
        <p14:creationId xmlns:p14="http://schemas.microsoft.com/office/powerpoint/2010/main" val="1838335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48784"/>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تغییرمکان جانبی مرکز جرم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1157032"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جابجایی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7" name="TextBox 6"/>
          <p:cNvSpPr txBox="1"/>
          <p:nvPr/>
        </p:nvSpPr>
        <p:spPr>
          <a:xfrm>
            <a:off x="6682621"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جابجایی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8" name="Picture 7"/>
          <p:cNvPicPr>
            <a:picLocks noChangeAspect="1"/>
          </p:cNvPicPr>
          <p:nvPr/>
        </p:nvPicPr>
        <p:blipFill>
          <a:blip r:embed="rId3"/>
          <a:stretch>
            <a:fillRect/>
          </a:stretch>
        </p:blipFill>
        <p:spPr>
          <a:xfrm>
            <a:off x="1402468" y="2838177"/>
            <a:ext cx="4276725" cy="3067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a:stretch>
            <a:fillRect/>
          </a:stretch>
        </p:blipFill>
        <p:spPr>
          <a:xfrm>
            <a:off x="6800576" y="2878182"/>
            <a:ext cx="4286250" cy="30575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9177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48784"/>
            <a:ext cx="11464835" cy="4517571"/>
          </a:xfrm>
        </p:spPr>
        <p:txBody>
          <a:bodyPr>
            <a:normAutofit lnSpcReduction="10000"/>
          </a:bodyPr>
          <a:lstStyle/>
          <a:p>
            <a:pPr marL="109728" indent="0" algn="just" rtl="1">
              <a:lnSpc>
                <a:spcPct val="150000"/>
              </a:lnSpc>
              <a:buNone/>
            </a:pPr>
            <a:r>
              <a:rPr lang="fa-IR" dirty="0">
                <a:cs typeface="B Nazanin" panose="00000400000000000000" pitchFamily="2" charset="-78"/>
              </a:rPr>
              <a:t>نتیجه گیری مقایسه تغییرمکان جانبی مرکز جرم سازه</a:t>
            </a:r>
          </a:p>
          <a:p>
            <a:pPr marL="109728" indent="0" algn="just" rtl="1">
              <a:lnSpc>
                <a:spcPct val="150000"/>
              </a:lnSpc>
              <a:buNone/>
            </a:pPr>
            <a:r>
              <a:rPr lang="fa-IR" sz="2400" dirty="0">
                <a:cs typeface="B Nazanin" panose="00000400000000000000" pitchFamily="2" charset="-78"/>
              </a:rPr>
              <a:t>با توجه به جداول جابجایی مرکز جرم در دو حالت با دیوار برشی و بدون دیوار برشی مشاهده می شود که تغییرمکان مرکز جرم سازه در حالت با دیوار برشی به نسبت با دیوار برشی مقادیر کمتری دارد که نشان دهنده این این است که دیوار برشی با توجه به سختی بالای خود قادر است تا از مقادیر جابجایی سازه بکاهد که برای طراحان سازه در سازه های نسبتاً بلند (بالای 7 طبقه) با اضافه نمودن دیوار برشی بتوانند دریفت سازه را کنترل نموده و تغییرمکان سازه از حد مجاز استاندارد 2800 فراتر نرود که این پارامتر یکی ازبهترین مزیت های وجود دیوار برشی در سازه می باشد که هم طراحان در هنگام کنترل دریفت با مشکل مواجه نمی شوند و هم اینکه ساکنین ساختمان در هنگام زلزله اثرات حرکت کمتری در ساختمان حس می نمایند.</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28358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marL="109728" indent="0" algn="just" rtl="1">
              <a:lnSpc>
                <a:spcPct val="150000"/>
              </a:lnSpc>
              <a:buNone/>
            </a:pPr>
            <a:r>
              <a:rPr lang="fa-IR" sz="2400" dirty="0">
                <a:cs typeface="B Nazanin" panose="00000400000000000000" pitchFamily="2" charset="-78"/>
              </a:rPr>
              <a:t>علم مهندسي زلزله ساختمان‌ها در سال 1950 ميلادي هم زمان با فعاليت‌هاي گسترده بازسازي پس از پايان جنگ جهاني دوم شروع گرديد. </a:t>
            </a:r>
          </a:p>
          <a:p>
            <a:pPr marL="109728" indent="0" algn="just" rtl="1">
              <a:lnSpc>
                <a:spcPct val="150000"/>
              </a:lnSpc>
              <a:buNone/>
            </a:pPr>
            <a:r>
              <a:rPr lang="fa-IR" sz="2400" dirty="0">
                <a:cs typeface="B Nazanin" panose="00000400000000000000" pitchFamily="2" charset="-78"/>
              </a:rPr>
              <a:t>تلاش‌هاي اوليه به منظور مقاوم‌سازي ساختمان‌ها، براساس فرضياتي نه چندان دقيق بر روي واکنش سازه در اثر ارتعاش زمين صورت گرفت که بدليل کمبود ابزار تحليل مناسب و سوابق اطلاعاتي کافي در مورد زلزله، روش‌هاي ناقصي بودند. مشاهده عملکرد سازه‌ها در هنگام وقوع زلزله و همچنين مطالعات تحليلي و کارهاي آزمايشگاهي و جمع‌آوري اطلاعات مربوط به زمين‌لرزه‌هاي چهار دهه اخير، امکان ارايه روشي مدرن براي طراحي سازه‌هاي مقاومت در برابر زلزله را فراهم آورده است. </a:t>
            </a:r>
          </a:p>
          <a:p>
            <a:pPr marL="109728" indent="0" algn="just" rtl="1">
              <a:lnSpc>
                <a:spcPct val="150000"/>
              </a:lnSpc>
              <a:buNone/>
            </a:pPr>
            <a:r>
              <a:rPr lang="fa-IR" sz="2400" dirty="0">
                <a:cs typeface="B Nazanin" panose="00000400000000000000" pitchFamily="2" charset="-78"/>
              </a:rPr>
              <a:t>در طي دهه 1950، سيستم ”قاب خمشي شکل‌پذير“ از سيستم ”قاب خمشي“ که در آن زمان تنها سيستم مقاوم در ساختمان‌هاي چندين طبقه‌ بتني و فولادي بود ، منشا گرفت و به دليل رفتار مناسب اين سيستم در برابر زلزله، کاربرد آن تا اواخر دهه 1970 ادامه يافت. در طي اين مدت سيستم‌هاي جديدتر و کارآمدتري نظير ديوارهاي برشي و يا خرپاها براي تحمل فشار جانبي باد در ساختمان‌هاي بلند رايج شدند و تقريباً روش ساخت به صورت قاب تنها در اين ساختمان‌ها، کنار گذاشته شد. </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289366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پ) مقایسه دریفت مرکز جرم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1157032"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دریفت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7" name="TextBox 6"/>
          <p:cNvSpPr txBox="1"/>
          <p:nvPr/>
        </p:nvSpPr>
        <p:spPr>
          <a:xfrm>
            <a:off x="6682621"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دریفت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8" name="Picture 7"/>
          <p:cNvPicPr>
            <a:picLocks noChangeAspect="1"/>
          </p:cNvPicPr>
          <p:nvPr/>
        </p:nvPicPr>
        <p:blipFill>
          <a:blip r:embed="rId3"/>
          <a:stretch>
            <a:fillRect/>
          </a:stretch>
        </p:blipFill>
        <p:spPr>
          <a:xfrm>
            <a:off x="769347" y="2876277"/>
            <a:ext cx="5248275" cy="3028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a:stretch>
            <a:fillRect/>
          </a:stretch>
        </p:blipFill>
        <p:spPr>
          <a:xfrm>
            <a:off x="6338613" y="2876277"/>
            <a:ext cx="5210175" cy="30003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16614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دریفت مرکز جرم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1157032"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دریفت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7" name="TextBox 6"/>
          <p:cNvSpPr txBox="1"/>
          <p:nvPr/>
        </p:nvSpPr>
        <p:spPr>
          <a:xfrm>
            <a:off x="6682621" y="6224934"/>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دریفت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3" name="Picture 2"/>
          <p:cNvPicPr>
            <a:picLocks noChangeAspect="1"/>
          </p:cNvPicPr>
          <p:nvPr/>
        </p:nvPicPr>
        <p:blipFill>
          <a:blip r:embed="rId3"/>
          <a:stretch>
            <a:fillRect/>
          </a:stretch>
        </p:blipFill>
        <p:spPr>
          <a:xfrm>
            <a:off x="581433" y="2857227"/>
            <a:ext cx="5229225" cy="3019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stretch>
            <a:fillRect/>
          </a:stretch>
        </p:blipFill>
        <p:spPr>
          <a:xfrm>
            <a:off x="6319563" y="2857227"/>
            <a:ext cx="5248275" cy="3038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8612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2075298"/>
            <a:ext cx="11464835" cy="4517571"/>
          </a:xfrm>
        </p:spPr>
        <p:txBody>
          <a:bodyPr>
            <a:normAutofit/>
          </a:bodyPr>
          <a:lstStyle/>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1087967" y="6231948"/>
            <a:ext cx="4660290"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دریفت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7" name="TextBox 6"/>
          <p:cNvSpPr txBox="1"/>
          <p:nvPr/>
        </p:nvSpPr>
        <p:spPr>
          <a:xfrm>
            <a:off x="6498494" y="6224934"/>
            <a:ext cx="4773506"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دریفت مرکز جرم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8" name="Picture 7"/>
          <p:cNvPicPr>
            <a:picLocks noChangeAspect="1"/>
          </p:cNvPicPr>
          <p:nvPr/>
        </p:nvPicPr>
        <p:blipFill>
          <a:blip r:embed="rId3"/>
          <a:stretch>
            <a:fillRect/>
          </a:stretch>
        </p:blipFill>
        <p:spPr>
          <a:xfrm>
            <a:off x="1920645" y="1928102"/>
            <a:ext cx="2994934" cy="40945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4"/>
          <a:stretch>
            <a:fillRect/>
          </a:stretch>
        </p:blipFill>
        <p:spPr>
          <a:xfrm>
            <a:off x="7363958" y="1928101"/>
            <a:ext cx="3042578" cy="4149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1639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2075298"/>
            <a:ext cx="11464835" cy="4517571"/>
          </a:xfrm>
        </p:spPr>
        <p:txBody>
          <a:bodyPr>
            <a:normAutofit/>
          </a:bodyPr>
          <a:lstStyle/>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910100" y="6224934"/>
            <a:ext cx="499061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دریفت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
        <p:nvSpPr>
          <p:cNvPr id="7" name="TextBox 6"/>
          <p:cNvSpPr txBox="1"/>
          <p:nvPr/>
        </p:nvSpPr>
        <p:spPr>
          <a:xfrm>
            <a:off x="6431630" y="6235043"/>
            <a:ext cx="4975703"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نمودار دریفت مرکز جرم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3" name="Picture 2"/>
          <p:cNvPicPr>
            <a:picLocks noChangeAspect="1"/>
          </p:cNvPicPr>
          <p:nvPr/>
        </p:nvPicPr>
        <p:blipFill>
          <a:blip r:embed="rId3"/>
          <a:stretch>
            <a:fillRect/>
          </a:stretch>
        </p:blipFill>
        <p:spPr>
          <a:xfrm>
            <a:off x="1837356" y="1928100"/>
            <a:ext cx="3136097" cy="41496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4"/>
          <a:stretch>
            <a:fillRect/>
          </a:stretch>
        </p:blipFill>
        <p:spPr>
          <a:xfrm>
            <a:off x="7349490" y="1928100"/>
            <a:ext cx="3139984" cy="415974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72304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48784"/>
            <a:ext cx="11464835" cy="4517571"/>
          </a:xfrm>
        </p:spPr>
        <p:txBody>
          <a:bodyPr>
            <a:normAutofit/>
          </a:bodyPr>
          <a:lstStyle/>
          <a:p>
            <a:pPr marL="109728" indent="0" algn="just" rtl="1">
              <a:lnSpc>
                <a:spcPct val="150000"/>
              </a:lnSpc>
              <a:buNone/>
            </a:pPr>
            <a:r>
              <a:rPr lang="fa-IR" dirty="0">
                <a:cs typeface="B Nazanin" panose="00000400000000000000" pitchFamily="2" charset="-78"/>
              </a:rPr>
              <a:t>نتیجه گیری مقایسه دریفت مرکز جرم سازه</a:t>
            </a:r>
          </a:p>
          <a:p>
            <a:pPr marL="109728" indent="0" algn="just" rtl="1">
              <a:lnSpc>
                <a:spcPct val="150000"/>
              </a:lnSpc>
              <a:buNone/>
            </a:pPr>
            <a:r>
              <a:rPr lang="fa-IR" dirty="0">
                <a:cs typeface="B Nazanin" panose="00000400000000000000" pitchFamily="2" charset="-78"/>
              </a:rPr>
              <a:t>با توجه به جداول و نمودارها مشاهده می شود که دریفت مرکز جرم سازه باز هم به دلیل سختی بالای سازه دارای دیوار برشی کمتر از مقادیر سازه بدون دیوار برشی است.</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29664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ت) مقایسه تغییر شکل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5907024" y="368185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تغییر شکل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pic>
        <p:nvPicPr>
          <p:cNvPr id="3" name="Picture 2"/>
          <p:cNvPicPr>
            <a:picLocks noChangeAspect="1"/>
          </p:cNvPicPr>
          <p:nvPr/>
        </p:nvPicPr>
        <p:blipFill>
          <a:blip r:embed="rId3"/>
          <a:stretch>
            <a:fillRect/>
          </a:stretch>
        </p:blipFill>
        <p:spPr>
          <a:xfrm>
            <a:off x="151602" y="1928102"/>
            <a:ext cx="3648594" cy="4800358"/>
          </a:xfrm>
          <a:prstGeom prst="rect">
            <a:avLst/>
          </a:prstGeom>
        </p:spPr>
      </p:pic>
    </p:spTree>
    <p:extLst>
      <p:ext uri="{BB962C8B-B14F-4D97-AF65-F5344CB8AC3E}">
        <p14:creationId xmlns:p14="http://schemas.microsoft.com/office/powerpoint/2010/main" val="2126703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تغییر شکل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5907024" y="368185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تغییر شکل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4" name="Picture 3"/>
          <p:cNvPicPr>
            <a:picLocks noChangeAspect="1"/>
          </p:cNvPicPr>
          <p:nvPr/>
        </p:nvPicPr>
        <p:blipFill>
          <a:blip r:embed="rId3"/>
          <a:stretch>
            <a:fillRect/>
          </a:stretch>
        </p:blipFill>
        <p:spPr>
          <a:xfrm>
            <a:off x="287383" y="1928102"/>
            <a:ext cx="3135086" cy="4884134"/>
          </a:xfrm>
          <a:prstGeom prst="rect">
            <a:avLst/>
          </a:prstGeom>
        </p:spPr>
      </p:pic>
    </p:spTree>
    <p:extLst>
      <p:ext uri="{BB962C8B-B14F-4D97-AF65-F5344CB8AC3E}">
        <p14:creationId xmlns:p14="http://schemas.microsoft.com/office/powerpoint/2010/main" val="987548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تغییر شکل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5907024" y="368185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تغییر شکل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pic>
        <p:nvPicPr>
          <p:cNvPr id="4" name="Picture 3"/>
          <p:cNvPicPr>
            <a:picLocks noChangeAspect="1"/>
          </p:cNvPicPr>
          <p:nvPr/>
        </p:nvPicPr>
        <p:blipFill>
          <a:blip r:embed="rId3"/>
          <a:stretch>
            <a:fillRect/>
          </a:stretch>
        </p:blipFill>
        <p:spPr>
          <a:xfrm>
            <a:off x="0" y="1858088"/>
            <a:ext cx="4193177" cy="5014697"/>
          </a:xfrm>
          <a:prstGeom prst="rect">
            <a:avLst/>
          </a:prstGeom>
        </p:spPr>
      </p:pic>
    </p:spTree>
    <p:extLst>
      <p:ext uri="{BB962C8B-B14F-4D97-AF65-F5344CB8AC3E}">
        <p14:creationId xmlns:p14="http://schemas.microsoft.com/office/powerpoint/2010/main" val="385204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ب) مقایسه تغییر شکل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5907024" y="368185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تغییر شکل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3" name="Picture 2"/>
          <p:cNvPicPr>
            <a:picLocks noChangeAspect="1"/>
          </p:cNvPicPr>
          <p:nvPr/>
        </p:nvPicPr>
        <p:blipFill>
          <a:blip r:embed="rId3"/>
          <a:stretch>
            <a:fillRect/>
          </a:stretch>
        </p:blipFill>
        <p:spPr>
          <a:xfrm>
            <a:off x="287383" y="1457622"/>
            <a:ext cx="3056708" cy="5194637"/>
          </a:xfrm>
          <a:prstGeom prst="rect">
            <a:avLst/>
          </a:prstGeom>
        </p:spPr>
      </p:pic>
    </p:spTree>
    <p:extLst>
      <p:ext uri="{BB962C8B-B14F-4D97-AF65-F5344CB8AC3E}">
        <p14:creationId xmlns:p14="http://schemas.microsoft.com/office/powerpoint/2010/main" val="84281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31074" y="1928102"/>
            <a:ext cx="11438709" cy="4517571"/>
          </a:xfrm>
        </p:spPr>
        <p:txBody>
          <a:bodyPr>
            <a:normAutofit/>
          </a:bodyPr>
          <a:lstStyle/>
          <a:p>
            <a:pPr marL="109728" indent="0" algn="just" rtl="1">
              <a:lnSpc>
                <a:spcPct val="150000"/>
              </a:lnSpc>
              <a:buNone/>
            </a:pPr>
            <a:r>
              <a:rPr lang="fa-IR" dirty="0">
                <a:cs typeface="B Nazanin" panose="00000400000000000000" pitchFamily="2" charset="-78"/>
              </a:rPr>
              <a:t>نتیجه گیری مقایسه تغییر شکل سازه</a:t>
            </a:r>
          </a:p>
          <a:p>
            <a:pPr marL="109728" indent="0" algn="just" rtl="1">
              <a:lnSpc>
                <a:spcPct val="150000"/>
              </a:lnSpc>
              <a:buNone/>
            </a:pPr>
            <a:r>
              <a:rPr lang="fa-IR" sz="2400" dirty="0">
                <a:cs typeface="B Nazanin" panose="00000400000000000000" pitchFamily="2" charset="-78"/>
              </a:rPr>
              <a:t>تغییر شکل قاب خمشی در مقابل زلزله با تغییر شکل جانبی دیوار برشی تفاوت دارد از آنجا که این تغییر شکل ها مشابه هم نیستند وقتی این دو با هم کار می کنند، حرکت جانبی سازه ترکیبی از این دو بوده و شاهد اندرکنش میان قاب و دیوار خواهیم بود که عملکرد مطلوبی در پی دارد. تغییر شکل حرکت قاب خمشی معمولاً بصورت حرکت برشی است، در حالی که دیوار برشی همانند یک تیر طره بلند دارای حرکت خمشی می باشد. به همین جهت در قاب خمشی معمولا حرکات جانبی سازه در پایین طبقات بیشتر بوده و در دیوار برشی برعکس بوده و معمولاً در طبقات بالا دارای حرکت جانبی بیشتری می باشد.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16719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marL="109728" indent="0" algn="just" rtl="1">
              <a:lnSpc>
                <a:spcPct val="150000"/>
              </a:lnSpc>
              <a:buNone/>
            </a:pPr>
            <a:r>
              <a:rPr lang="fa-IR" sz="2400" dirty="0">
                <a:cs typeface="B Nazanin" panose="00000400000000000000" pitchFamily="2" charset="-78"/>
              </a:rPr>
              <a:t>تحقيقات تجربي و تئوري انجام شده در سراسر جهان طي دهه‌هاي 60 و 70 و 80 ميلادي منجر به جمع‌آوري اطلاعات مفصلي در رابطه با واکنش سيستم‌هاي ساختماني داراي ديوار برشي در هنگام زلزله شد که اين مطالعات بر اهيمت قاب خمشي شکل‌پذير در کاهش بار زلزله تأکيد داشتند. با توجه به اينکه سازه‌هاي داراي صلبيت بيشتر (يعني شکل‌پذيري کمتر) در هنگام زلزله، تحت نيروهاي به مراتب قوي‌تري قرار مي‌گيرند و از آنجا که وجود ديوار برشي در ساختمان‌ها باعث افزايش صلبيت آنها مي‌شود، کاربرد ديوارهاي برشي، نامناسب تشخيص داده شد و بيشتر ساختمان‌ها به روش قاب خمشي ساخته شدند. براي نمونه در برخي از کشورها خصوصاً کشورهاي توسعه نيافته بدون رعايت حداقل ضوابط شکل‌پذيري، قاب‌هاي ساختماني از انواع شکننده و فاقد قابليت تحمل زلزله‌هاي قوي بدون وارد آمدن آسيب شديد به ساختمان، اجرا شدند و همانگونه که در زمين لرزه‌هاي چهار دهه اخير مشاهده شد، بسياري از ساکنين خود را در ”تله‌هاي مرگ“ گرفتار کردند. آنچه در زير مي‌آيد، بيان خلاصه‌اي از رفتار سازه‌هاي ديوار برشي است که در حوادث زمين لرزه‌هاي 30 سال اخير قرار داشته‌اند.</a:t>
            </a:r>
          </a:p>
        </p:txBody>
      </p:sp>
    </p:spTree>
    <p:extLst>
      <p:ext uri="{BB962C8B-B14F-4D97-AF65-F5344CB8AC3E}">
        <p14:creationId xmlns:p14="http://schemas.microsoft.com/office/powerpoint/2010/main" val="3911812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pic>
        <p:nvPicPr>
          <p:cNvPr id="4" name="Content Placeholder 3"/>
          <p:cNvPicPr>
            <a:picLocks noGrp="1" noChangeAspect="1"/>
          </p:cNvPicPr>
          <p:nvPr>
            <p:ph idx="1"/>
          </p:nvPr>
        </p:nvPicPr>
        <p:blipFill>
          <a:blip r:embed="rId3"/>
          <a:stretch>
            <a:fillRect/>
          </a:stretch>
        </p:blipFill>
        <p:spPr>
          <a:xfrm>
            <a:off x="778736" y="2395083"/>
            <a:ext cx="6010275" cy="3313385"/>
          </a:xfrm>
          <a:prstGeom prst="rect">
            <a:avLst/>
          </a:prstGeom>
        </p:spPr>
      </p:pic>
      <p:pic>
        <p:nvPicPr>
          <p:cNvPr id="6" name="Picture 5"/>
          <p:cNvPicPr>
            <a:picLocks noChangeAspect="1"/>
          </p:cNvPicPr>
          <p:nvPr/>
        </p:nvPicPr>
        <p:blipFill>
          <a:blip r:embed="rId4"/>
          <a:stretch>
            <a:fillRect/>
          </a:stretch>
        </p:blipFill>
        <p:spPr>
          <a:xfrm>
            <a:off x="7832544" y="2479493"/>
            <a:ext cx="3371850" cy="3228975"/>
          </a:xfrm>
          <a:prstGeom prst="rect">
            <a:avLst/>
          </a:prstGeom>
        </p:spPr>
      </p:pic>
      <p:sp>
        <p:nvSpPr>
          <p:cNvPr id="7" name="TextBox 6"/>
          <p:cNvSpPr txBox="1"/>
          <p:nvPr/>
        </p:nvSpPr>
        <p:spPr>
          <a:xfrm>
            <a:off x="7147995" y="606960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نیروهای تداخلی بین قاب و دیوار</a:t>
            </a:r>
            <a:endParaRPr lang="en-US" sz="2000" b="1" dirty="0">
              <a:effectLst>
                <a:outerShdw blurRad="38100" dist="38100" dir="2700000" algn="tl">
                  <a:srgbClr val="000000">
                    <a:alpha val="43137"/>
                  </a:srgbClr>
                </a:outerShdw>
              </a:effectLst>
              <a:cs typeface="B Nazanin" panose="00000400000000000000" pitchFamily="2" charset="-78"/>
            </a:endParaRPr>
          </a:p>
        </p:txBody>
      </p:sp>
      <p:sp>
        <p:nvSpPr>
          <p:cNvPr id="8" name="TextBox 7"/>
          <p:cNvSpPr txBox="1"/>
          <p:nvPr/>
        </p:nvSpPr>
        <p:spPr>
          <a:xfrm>
            <a:off x="1400338" y="6069601"/>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اندرکنش قاب و دیوار</a:t>
            </a:r>
            <a:endParaRPr lang="en-US" sz="2000" b="1" dirty="0">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276197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ث) مقایسه جذب انرژی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6" name="TextBox 5"/>
          <p:cNvSpPr txBox="1"/>
          <p:nvPr/>
        </p:nvSpPr>
        <p:spPr>
          <a:xfrm>
            <a:off x="5232643" y="4605139"/>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جذب انرژی سازه با دیوار برشی در قاب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8" name="Picture 7"/>
          <p:cNvPicPr>
            <a:picLocks noChangeAspect="1"/>
          </p:cNvPicPr>
          <p:nvPr/>
        </p:nvPicPr>
        <p:blipFill>
          <a:blip r:embed="rId3"/>
          <a:stretch>
            <a:fillRect/>
          </a:stretch>
        </p:blipFill>
        <p:spPr>
          <a:xfrm>
            <a:off x="117989" y="1206923"/>
            <a:ext cx="3333750" cy="5238750"/>
          </a:xfrm>
          <a:prstGeom prst="rect">
            <a:avLst/>
          </a:prstGeom>
        </p:spPr>
      </p:pic>
    </p:spTree>
    <p:extLst>
      <p:ext uri="{BB962C8B-B14F-4D97-AF65-F5344CB8AC3E}">
        <p14:creationId xmlns:p14="http://schemas.microsoft.com/office/powerpoint/2010/main" val="26373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ث) مقایسه جذب انرژی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7" name="TextBox 6"/>
          <p:cNvSpPr txBox="1"/>
          <p:nvPr/>
        </p:nvSpPr>
        <p:spPr>
          <a:xfrm>
            <a:off x="5399680" y="4317757"/>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جذب انرژی سازه بدون دیوار برشی در قاب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13213" y="1458005"/>
            <a:ext cx="3438525" cy="5248275"/>
          </a:xfrm>
          <a:prstGeom prst="rect">
            <a:avLst/>
          </a:prstGeom>
        </p:spPr>
      </p:pic>
    </p:spTree>
    <p:extLst>
      <p:ext uri="{BB962C8B-B14F-4D97-AF65-F5344CB8AC3E}">
        <p14:creationId xmlns:p14="http://schemas.microsoft.com/office/powerpoint/2010/main" val="52318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ج) مقایسه پیچش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739276" y="1928102"/>
            <a:ext cx="6219825" cy="4705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p:cNvSpPr txBox="1"/>
          <p:nvPr/>
        </p:nvSpPr>
        <p:spPr>
          <a:xfrm>
            <a:off x="7293429" y="4618202"/>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پیچش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spTree>
    <p:extLst>
      <p:ext uri="{BB962C8B-B14F-4D97-AF65-F5344CB8AC3E}">
        <p14:creationId xmlns:p14="http://schemas.microsoft.com/office/powerpoint/2010/main" val="269937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ج) مقایسه پیچش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7293429" y="4618202"/>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پیچش سازه با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3" name="Picture 2"/>
          <p:cNvPicPr>
            <a:picLocks noChangeAspect="1"/>
          </p:cNvPicPr>
          <p:nvPr/>
        </p:nvPicPr>
        <p:blipFill>
          <a:blip r:embed="rId3"/>
          <a:stretch>
            <a:fillRect/>
          </a:stretch>
        </p:blipFill>
        <p:spPr>
          <a:xfrm>
            <a:off x="753564" y="1938867"/>
            <a:ext cx="6191250" cy="46863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37311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ج) مقایسه پیچش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7293429" y="4618202"/>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پیچش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X</a:t>
            </a:r>
          </a:p>
        </p:txBody>
      </p:sp>
      <p:pic>
        <p:nvPicPr>
          <p:cNvPr id="3" name="Picture 2"/>
          <p:cNvPicPr>
            <a:picLocks noChangeAspect="1"/>
          </p:cNvPicPr>
          <p:nvPr/>
        </p:nvPicPr>
        <p:blipFill>
          <a:blip r:embed="rId3"/>
          <a:stretch>
            <a:fillRect/>
          </a:stretch>
        </p:blipFill>
        <p:spPr>
          <a:xfrm>
            <a:off x="653823" y="1928102"/>
            <a:ext cx="6181725" cy="46958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11138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ج) مقایسه پیچش سازه</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7293429" y="4618202"/>
            <a:ext cx="4522161" cy="400110"/>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پیچش سازه بدون دیوار برشی جهت </a:t>
            </a:r>
            <a:r>
              <a:rPr lang="en-US" sz="2000" b="1" dirty="0">
                <a:effectLst>
                  <a:outerShdw blurRad="38100" dist="38100" dir="2700000" algn="tl">
                    <a:srgbClr val="000000">
                      <a:alpha val="43137"/>
                    </a:srgbClr>
                  </a:outerShdw>
                </a:effectLst>
                <a:cs typeface="B Nazanin" panose="00000400000000000000" pitchFamily="2" charset="-78"/>
              </a:rPr>
              <a:t>Y</a:t>
            </a:r>
          </a:p>
        </p:txBody>
      </p:sp>
      <p:pic>
        <p:nvPicPr>
          <p:cNvPr id="4" name="Picture 3"/>
          <p:cNvPicPr>
            <a:picLocks noChangeAspect="1"/>
          </p:cNvPicPr>
          <p:nvPr/>
        </p:nvPicPr>
        <p:blipFill>
          <a:blip r:embed="rId3"/>
          <a:stretch>
            <a:fillRect/>
          </a:stretch>
        </p:blipFill>
        <p:spPr>
          <a:xfrm>
            <a:off x="541020" y="1928102"/>
            <a:ext cx="6172200" cy="4705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34493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lnSpcReduction="10000"/>
          </a:bodyPr>
          <a:lstStyle/>
          <a:p>
            <a:pPr marL="109728" indent="0" algn="just" rtl="1">
              <a:lnSpc>
                <a:spcPct val="150000"/>
              </a:lnSpc>
              <a:buNone/>
            </a:pPr>
            <a:r>
              <a:rPr lang="fa-IR" dirty="0">
                <a:cs typeface="B Nazanin" panose="00000400000000000000" pitchFamily="2" charset="-78"/>
              </a:rPr>
              <a:t>نتیجه گیری مقایسه پیچش سازه</a:t>
            </a:r>
          </a:p>
          <a:p>
            <a:pPr marL="109728" indent="0" algn="just" rtl="1">
              <a:lnSpc>
                <a:spcPct val="150000"/>
              </a:lnSpc>
              <a:buNone/>
            </a:pPr>
            <a:r>
              <a:rPr lang="fa-IR" sz="2400" dirty="0">
                <a:cs typeface="B Nazanin" panose="00000400000000000000" pitchFamily="2" charset="-78"/>
              </a:rPr>
              <a:t>با توجه جداول ستون </a:t>
            </a:r>
            <a:r>
              <a:rPr lang="en-US" sz="2400" dirty="0">
                <a:cs typeface="B Nazanin" panose="00000400000000000000" pitchFamily="2" charset="-78"/>
              </a:rPr>
              <a:t>Ratio</a:t>
            </a:r>
            <a:r>
              <a:rPr lang="fa-IR" sz="2400" dirty="0">
                <a:cs typeface="B Nazanin" panose="00000400000000000000" pitchFamily="2" charset="-78"/>
              </a:rPr>
              <a:t> مربوط به نسبت تغییرمکان حداکثر به تغییرمکان متوسط می باشد که طبق استاندارد 2800 ویرایش چهارم این نسبت وقتی بزرگتر از 1/2 باشد سازه دارای نامنظمی پیچشی زیاد بوده و اگر از 1/4 بزرگتر باشد دارای نامنظمی شدید پیچشی خواهد بود و این نسبت هر چقدر بزرگتر از یک باشد نشان دهنده این است که اختلاف مرکز جرم و مرکز سختی سازه با هم فاصله زیادی گرفته و سازه در هنگام وقوع زلزله دچار پیچش می گردد که طبق مقادیر جداول مشاهده می شود که این مقادیر در سازه دارای دیوار برشی به مراتب کمتر از سازه بدون دیوار برشی هستند. (البته ذکر این نکته که جانمایی دیوار برشی در پلان تاثیر بسزایی بر این پارامتر خواهد داشت که در این تحقیق دیوارها کاملا بصورت متقارن قرار گرفته اند)</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341756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چ) مقایسه نسبت نیرو به ظرفیت مقاطع ستون ها </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5856515" y="3928073"/>
            <a:ext cx="4522161" cy="70788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نسبت نیرو به ظرفیت ستون ها در سازه با دیوار برشی در قاب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543196" y="829491"/>
            <a:ext cx="2905397" cy="5779665"/>
          </a:xfrm>
          <a:prstGeom prst="rect">
            <a:avLst/>
          </a:prstGeom>
        </p:spPr>
      </p:pic>
    </p:spTree>
    <p:extLst>
      <p:ext uri="{BB962C8B-B14F-4D97-AF65-F5344CB8AC3E}">
        <p14:creationId xmlns:p14="http://schemas.microsoft.com/office/powerpoint/2010/main" val="243917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چ) مقایسه نسبت نیرو به ظرفیت مقاطع ستون ها </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5856515" y="3928073"/>
            <a:ext cx="4522161" cy="70788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نسبت نیرو به ظرفیت ستون ها در سازه بدون دیوار برشی در قاب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287383" y="1051560"/>
            <a:ext cx="2926080" cy="5770024"/>
          </a:xfrm>
          <a:prstGeom prst="rect">
            <a:avLst/>
          </a:prstGeom>
        </p:spPr>
      </p:pic>
    </p:spTree>
    <p:extLst>
      <p:ext uri="{BB962C8B-B14F-4D97-AF65-F5344CB8AC3E}">
        <p14:creationId xmlns:p14="http://schemas.microsoft.com/office/powerpoint/2010/main" val="344784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pPr marL="109728" indent="0" algn="just" rtl="1">
              <a:lnSpc>
                <a:spcPct val="150000"/>
              </a:lnSpc>
              <a:buNone/>
            </a:pPr>
            <a:r>
              <a:rPr lang="fa-IR" sz="2400" dirty="0">
                <a:cs typeface="B Nazanin" panose="00000400000000000000" pitchFamily="2" charset="-78"/>
              </a:rPr>
              <a:t>زلزله ماه مه سال 1960 شيلي: </a:t>
            </a:r>
          </a:p>
          <a:p>
            <a:pPr marL="109728" indent="0" algn="just" rtl="1">
              <a:lnSpc>
                <a:spcPct val="150000"/>
              </a:lnSpc>
              <a:buNone/>
            </a:pPr>
            <a:r>
              <a:rPr lang="fa-IR" sz="2400" dirty="0">
                <a:cs typeface="B Nazanin" panose="00000400000000000000" pitchFamily="2" charset="-78"/>
              </a:rPr>
              <a:t>اولين گزارش در ارتباط با رفتار ساختمان‌هاي داراي ديوار برشي، مربوط به اين زلزله مي‌باشد تجربيات در زلزله شيلي، کاربرد ديوارهاي برشي در زلزله‌هاي شديد را درکاهش خسارات سازه‌اي و غيرسازه‌اي، تأييد مي‌کند. در چند مورد، ديوارهاي برشي ترک خورده‌اند اما رفتار کلي ساختمان تغيير نکرده است.</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زلزله ماه ژوئيه سال 1963 يوگسلاوي: </a:t>
            </a:r>
          </a:p>
          <a:p>
            <a:pPr marL="109728" indent="0" algn="just" rtl="1">
              <a:lnSpc>
                <a:spcPct val="150000"/>
              </a:lnSpc>
              <a:buNone/>
            </a:pPr>
            <a:r>
              <a:rPr lang="fa-IR" sz="2400" dirty="0">
                <a:cs typeface="B Nazanin" panose="00000400000000000000" pitchFamily="2" charset="-78"/>
              </a:rPr>
              <a:t>در اين زمين‌لرزه، ديوارهاي بتني غيرمسلح بکار رفته (مثلاً در هسته ساختمان و يا در طول آن) توانستند با مهار کردن پيچش بين طبقات از خسارات عمده جلوگيري کنند و تنها در چند مورد استثنائي قسمت‌هاي تحتاني تيرهاي محيطي، در اثر لرزش‌هاي شديد، جدا شده بود.</a:t>
            </a: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53870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1051560"/>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928102"/>
            <a:ext cx="11464835" cy="4517571"/>
          </a:xfrm>
        </p:spPr>
        <p:txBody>
          <a:bodyPr>
            <a:normAutofit/>
          </a:bodyPr>
          <a:lstStyle/>
          <a:p>
            <a:pPr marL="109728" indent="0" algn="just" rtl="1">
              <a:lnSpc>
                <a:spcPct val="150000"/>
              </a:lnSpc>
              <a:buNone/>
            </a:pPr>
            <a:r>
              <a:rPr lang="fa-IR" dirty="0">
                <a:cs typeface="B Nazanin" panose="00000400000000000000" pitchFamily="2" charset="-78"/>
              </a:rPr>
              <a:t>نتیجه گیری مقایسه نسبت نیرو به ظرفیت مقاطع ستون ها </a:t>
            </a:r>
          </a:p>
          <a:p>
            <a:pPr marL="109728" indent="0" algn="just" rtl="1">
              <a:lnSpc>
                <a:spcPct val="150000"/>
              </a:lnSpc>
              <a:buNone/>
            </a:pPr>
            <a:r>
              <a:rPr lang="fa-IR" sz="2400" dirty="0">
                <a:cs typeface="B Nazanin" panose="00000400000000000000" pitchFamily="2" charset="-78"/>
              </a:rPr>
              <a:t>با توجه به نتایج نرم افزار مشاهد می شود که در قاب یکسان در حالت با دیوار برشی تمامی مقاطع دارای ظرفیت کافی هستند اما در سازه بدون دیوار برشی بسیاری از مقاطع جوابگو نیستند و ظرفیت کافی را دارا نمی باشند که نشان دهنده این است بایستی مقاطع سازه تقویت شوند که بنابراین مقاطع با ابعاد بزرگتر یا آرماتورهای بزرگتر خواهند داشت بنابرای سازه دارای دیوار برشی از لحاظ مقاطع ستون ها بهینه تر و اقتصادی تر از سازه بدون دیوار برشی خواهد بود.</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2524325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820178"/>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751029"/>
            <a:ext cx="11464835" cy="4517571"/>
          </a:xfrm>
        </p:spPr>
        <p:txBody>
          <a:bodyPr>
            <a:normAutofit/>
          </a:bodyPr>
          <a:lstStyle/>
          <a:p>
            <a:pPr marL="109728" indent="0" algn="just" rtl="1">
              <a:lnSpc>
                <a:spcPct val="150000"/>
              </a:lnSpc>
              <a:buNone/>
            </a:pPr>
            <a:r>
              <a:rPr lang="fa-IR" dirty="0">
                <a:cs typeface="B Nazanin" panose="00000400000000000000" pitchFamily="2" charset="-78"/>
              </a:rPr>
              <a:t>ح) مقایسه نسبت مساحت آرماتورهای طولی مقاطع تیرها </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6846841" y="4009814"/>
            <a:ext cx="4522161" cy="70788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مساحت آرماتورهای طولی تیرها در سازه با دیوار برشی در یک طبقه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287383" y="2440910"/>
            <a:ext cx="5669279" cy="4231144"/>
          </a:xfrm>
          <a:prstGeom prst="rect">
            <a:avLst/>
          </a:prstGeom>
        </p:spPr>
      </p:pic>
    </p:spTree>
    <p:extLst>
      <p:ext uri="{BB962C8B-B14F-4D97-AF65-F5344CB8AC3E}">
        <p14:creationId xmlns:p14="http://schemas.microsoft.com/office/powerpoint/2010/main" val="232932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820178"/>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751029"/>
            <a:ext cx="11464835" cy="4517571"/>
          </a:xfrm>
        </p:spPr>
        <p:txBody>
          <a:bodyPr>
            <a:normAutofit/>
          </a:bodyPr>
          <a:lstStyle/>
          <a:p>
            <a:pPr marL="109728" indent="0" algn="just" rtl="1">
              <a:lnSpc>
                <a:spcPct val="150000"/>
              </a:lnSpc>
              <a:buNone/>
            </a:pPr>
            <a:r>
              <a:rPr lang="fa-IR" dirty="0">
                <a:cs typeface="B Nazanin" panose="00000400000000000000" pitchFamily="2" charset="-78"/>
              </a:rPr>
              <a:t>ح) مقایسه نسبت مساحت آرماتورهای طولی مقاطع تیرها </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
        <p:nvSpPr>
          <p:cNvPr id="8" name="TextBox 7"/>
          <p:cNvSpPr txBox="1"/>
          <p:nvPr/>
        </p:nvSpPr>
        <p:spPr>
          <a:xfrm>
            <a:off x="6846841" y="4009814"/>
            <a:ext cx="4522161" cy="707886"/>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rtl="1"/>
            <a:r>
              <a:rPr lang="fa-IR" sz="2000" b="1" dirty="0">
                <a:effectLst>
                  <a:outerShdw blurRad="38100" dist="38100" dir="2700000" algn="tl">
                    <a:srgbClr val="000000">
                      <a:alpha val="43137"/>
                    </a:srgbClr>
                  </a:outerShdw>
                </a:effectLst>
                <a:cs typeface="B Nazanin" panose="00000400000000000000" pitchFamily="2" charset="-78"/>
              </a:rPr>
              <a:t>مساحت آرماتورهای طولی تیرها در سازه بدون دیوار برشی در یک طبقه  نمونه</a:t>
            </a:r>
            <a:endParaRPr lang="en-US" sz="2000" b="1" dirty="0">
              <a:effectLst>
                <a:outerShdw blurRad="38100" dist="38100" dir="2700000" algn="tl">
                  <a:srgbClr val="000000">
                    <a:alpha val="43137"/>
                  </a:srgbClr>
                </a:outerShdw>
              </a:effectLst>
              <a:cs typeface="B Nazanin" panose="00000400000000000000" pitchFamily="2" charset="-78"/>
            </a:endParaRPr>
          </a:p>
        </p:txBody>
      </p:sp>
      <p:pic>
        <p:nvPicPr>
          <p:cNvPr id="3" name="Picture 2"/>
          <p:cNvPicPr>
            <a:picLocks noChangeAspect="1"/>
          </p:cNvPicPr>
          <p:nvPr/>
        </p:nvPicPr>
        <p:blipFill>
          <a:blip r:embed="rId3"/>
          <a:stretch>
            <a:fillRect/>
          </a:stretch>
        </p:blipFill>
        <p:spPr>
          <a:xfrm>
            <a:off x="201658" y="2439990"/>
            <a:ext cx="5546000" cy="4280987"/>
          </a:xfrm>
          <a:prstGeom prst="rect">
            <a:avLst/>
          </a:prstGeom>
        </p:spPr>
      </p:pic>
    </p:spTree>
    <p:extLst>
      <p:ext uri="{BB962C8B-B14F-4D97-AF65-F5344CB8AC3E}">
        <p14:creationId xmlns:p14="http://schemas.microsoft.com/office/powerpoint/2010/main" val="40760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820178"/>
            <a:ext cx="11582400" cy="1066800"/>
          </a:xfrm>
        </p:spPr>
        <p:txBody>
          <a:bodyPr>
            <a:normAutofit/>
          </a:bodyPr>
          <a:lstStyle/>
          <a:p>
            <a:pPr algn="just" rtl="1"/>
            <a:r>
              <a:rPr lang="fa-IR" sz="2800" dirty="0">
                <a:cs typeface="B Nazanin" panose="00000400000000000000" pitchFamily="2" charset="-78"/>
              </a:rPr>
              <a:t>مقایسه نتایج نرم افزار در حالت با دیوار برشی و بدون دیوار برشی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751029"/>
            <a:ext cx="11464835" cy="4517571"/>
          </a:xfrm>
        </p:spPr>
        <p:txBody>
          <a:bodyPr>
            <a:normAutofit/>
          </a:bodyPr>
          <a:lstStyle/>
          <a:p>
            <a:pPr marL="109728" indent="0" algn="just" rtl="1">
              <a:lnSpc>
                <a:spcPct val="150000"/>
              </a:lnSpc>
              <a:buNone/>
            </a:pPr>
            <a:r>
              <a:rPr lang="fa-IR" dirty="0">
                <a:cs typeface="B Nazanin" panose="00000400000000000000" pitchFamily="2" charset="-78"/>
              </a:rPr>
              <a:t>نتیجه گیری مقایسه نسبت مساحت آرماتورهای طولی مقاطع تیرها </a:t>
            </a:r>
          </a:p>
          <a:p>
            <a:pPr marL="109728" indent="0" algn="just" rtl="1">
              <a:lnSpc>
                <a:spcPct val="150000"/>
              </a:lnSpc>
              <a:buNone/>
            </a:pPr>
            <a:r>
              <a:rPr lang="fa-IR" sz="2400" dirty="0">
                <a:cs typeface="B Nazanin" panose="00000400000000000000" pitchFamily="2" charset="-78"/>
              </a:rPr>
              <a:t>با توجه به نتایج نرم افزار مشاهده می شود که مقدار آرماتور لازم برای آرماتورهای طولی تیرها در سازه دارای دیوار برشی به مراتب کمتر از سازه بدون دیوار برشی است که این نتیجه نشان دهنده این است که علاوه بر ستون ها مقاطع تیرها نیز در سازه دارای دیوار برشی بهینه تر و اقتصادی تر خواهد بود.</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406444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383" y="820178"/>
            <a:ext cx="11582400" cy="1066800"/>
          </a:xfrm>
        </p:spPr>
        <p:txBody>
          <a:bodyPr>
            <a:normAutofit/>
          </a:bodyPr>
          <a:lstStyle/>
          <a:p>
            <a:pPr algn="just" rtl="1"/>
            <a:r>
              <a:rPr lang="fa-IR" sz="2800" dirty="0">
                <a:cs typeface="B Nazanin" panose="00000400000000000000" pitchFamily="2" charset="-78"/>
              </a:rPr>
              <a:t>نتیجه گیری کلی</a:t>
            </a:r>
            <a:endParaRPr lang="en-US" sz="2800" dirty="0">
              <a:cs typeface="B Nazanin" panose="00000400000000000000" pitchFamily="2" charset="-78"/>
            </a:endParaRPr>
          </a:p>
        </p:txBody>
      </p:sp>
      <p:sp>
        <p:nvSpPr>
          <p:cNvPr id="5" name="Content Placeholder 2"/>
          <p:cNvSpPr>
            <a:spLocks noGrp="1"/>
          </p:cNvSpPr>
          <p:nvPr>
            <p:ph idx="1"/>
          </p:nvPr>
        </p:nvSpPr>
        <p:spPr>
          <a:xfrm>
            <a:off x="404948" y="1751029"/>
            <a:ext cx="11464835" cy="4517571"/>
          </a:xfrm>
        </p:spPr>
        <p:txBody>
          <a:bodyPr>
            <a:normAutofit/>
          </a:bodyPr>
          <a:lstStyle/>
          <a:p>
            <a:pPr marL="109728" indent="0" algn="just" rtl="1">
              <a:lnSpc>
                <a:spcPct val="150000"/>
              </a:lnSpc>
              <a:buNone/>
            </a:pPr>
            <a:r>
              <a:rPr lang="fa-IR" dirty="0">
                <a:cs typeface="B Nazanin" panose="00000400000000000000" pitchFamily="2" charset="-78"/>
              </a:rPr>
              <a:t>دیوارهای سازه ای (دیوار برشی) برای تحمل بخش اعظمی از بار جانبی بکار می روند. در یک نگاه کلی کاربرد دیوار برشی بعنوان عنصر مقاوم در برابر بار جانبی به همراه قاب خمشی، گزینه ای مناسب برای سیستم باربر جانبی سازه است؛ بطوریکه با رعایت ضوابط آئین نامه می توان سازه مناسبی را طراحی نمود که هم از ظرفیت خوبی برای تحمل نیروها برخوردار بوده و هم جذب انرژی خوبی خواهد داشت و سازه شکل پذیرتر خواهد بود و تغییرمکان های بسیار کمی در برابر نیروی زلزله خواهد داشت که برای طراحان و ساکنین پروژه همگی این موارد مناسب خواهد بود.</a:t>
            </a:r>
          </a:p>
          <a:p>
            <a:pPr marL="109728" indent="0" algn="just" rtl="1">
              <a:lnSpc>
                <a:spcPct val="150000"/>
              </a:lnSpc>
              <a:buNone/>
            </a:pPr>
            <a:endParaRPr lang="fa-IR"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24865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47759" y="1619794"/>
            <a:ext cx="7253986" cy="40622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99349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70000" lnSpcReduction="20000"/>
          </a:bodyPr>
          <a:lstStyle/>
          <a:p>
            <a:pPr marL="109728" indent="0" algn="just" rtl="1">
              <a:lnSpc>
                <a:spcPct val="150000"/>
              </a:lnSpc>
              <a:buNone/>
            </a:pPr>
            <a:r>
              <a:rPr lang="fa-IR" sz="2400" dirty="0">
                <a:cs typeface="B Nazanin" panose="00000400000000000000" pitchFamily="2" charset="-78"/>
              </a:rPr>
              <a:t>زلزله ماه فوريه سال 1971 سن فرناندو (کاليفرنيا): </a:t>
            </a:r>
          </a:p>
          <a:p>
            <a:pPr marL="109728" indent="0" algn="just" rtl="1">
              <a:lnSpc>
                <a:spcPct val="150000"/>
              </a:lnSpc>
              <a:buNone/>
            </a:pPr>
            <a:r>
              <a:rPr lang="fa-IR" sz="2400" dirty="0">
                <a:cs typeface="B Nazanin" panose="00000400000000000000" pitchFamily="2" charset="-78"/>
              </a:rPr>
              <a:t>پس از وقوع اين زلزله، ساختمان 6 طبقه مرکز پزشکي </a:t>
            </a:r>
            <a:r>
              <a:rPr lang="en-US" sz="2400" dirty="0">
                <a:cs typeface="B Nazanin" panose="00000400000000000000" pitchFamily="2" charset="-78"/>
              </a:rPr>
              <a:t>IN-DIAN HILL </a:t>
            </a:r>
            <a:r>
              <a:rPr lang="fa-IR" sz="2400" dirty="0">
                <a:cs typeface="B Nazanin" panose="00000400000000000000" pitchFamily="2" charset="-78"/>
              </a:rPr>
              <a:t>با سيستم مرکب قاب و ديوار برشي، تنها نياز به ترميم داشت در حاليکه ساختمان 8 طبقه بيمارستان </a:t>
            </a:r>
            <a:r>
              <a:rPr lang="en-US" sz="2400" dirty="0">
                <a:cs typeface="B Nazanin" panose="00000400000000000000" pitchFamily="2" charset="-78"/>
              </a:rPr>
              <a:t>HOLLY CROSS </a:t>
            </a:r>
            <a:r>
              <a:rPr lang="fa-IR" sz="2400" dirty="0">
                <a:cs typeface="B Nazanin" panose="00000400000000000000" pitchFamily="2" charset="-78"/>
              </a:rPr>
              <a:t>در کنار آن بدليل اينکه سيستم قاب تنها در آن بکار رفته بود. به شدت آسيب ديد و نهايتاً تخريب شد.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زلزله ماه مارس سال 1977 بخارست (روماني): </a:t>
            </a:r>
          </a:p>
          <a:p>
            <a:pPr marL="109728" indent="0" algn="just" rtl="1">
              <a:lnSpc>
                <a:spcPct val="150000"/>
              </a:lnSpc>
              <a:buNone/>
            </a:pPr>
            <a:r>
              <a:rPr lang="fa-IR" sz="2400" dirty="0">
                <a:cs typeface="B Nazanin" panose="00000400000000000000" pitchFamily="2" charset="-78"/>
              </a:rPr>
              <a:t>در اين زلزله که 35 ساختمان چندين طبقه به طور کامل ويران شد، صدها ساختمان بلند و برج‌هاي آپارتماني که در آنها از ديوارهاي بتني در امتداد کريدورها و يا سرتاسر ساختمان استفاده شده بود، بدون خسارات عمده، سالم و قابل استفاده باقي ماندند.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زلزله ماه اکتبر سال 1985 مکزيکوسيتي (مکزيک): </a:t>
            </a:r>
          </a:p>
          <a:p>
            <a:pPr marL="109728" indent="0" algn="just" rtl="1">
              <a:lnSpc>
                <a:spcPct val="150000"/>
              </a:lnSpc>
              <a:buNone/>
            </a:pPr>
            <a:r>
              <a:rPr lang="fa-IR" sz="2400" dirty="0">
                <a:cs typeface="B Nazanin" panose="00000400000000000000" pitchFamily="2" charset="-78"/>
              </a:rPr>
              <a:t>ويراني‌هاي اين زلزله در مکزيک، به خوبي عواقب عدم استفاده از ديوارهاي برشي تقويت کننده را نشان داد. در اين زمين‌لرزه حدود 280 ساختمان چند طبقه با سيستم قاب تنها، به دليل نداشتن ديوار برشي به طور کامل تخريب شده و از بين رفتند.</a:t>
            </a:r>
          </a:p>
          <a:p>
            <a:pPr marL="109728" indent="0" algn="just" rtl="1">
              <a:lnSpc>
                <a:spcPct val="150000"/>
              </a:lnSpc>
              <a:buNone/>
            </a:pPr>
            <a:endParaRPr lang="fa-IR" sz="2400" dirty="0">
              <a:cs typeface="B Nazanin" panose="00000400000000000000" pitchFamily="2" charset="-78"/>
            </a:endParaRPr>
          </a:p>
        </p:txBody>
      </p:sp>
    </p:spTree>
    <p:extLst>
      <p:ext uri="{BB962C8B-B14F-4D97-AF65-F5344CB8AC3E}">
        <p14:creationId xmlns:p14="http://schemas.microsoft.com/office/powerpoint/2010/main" val="50468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a:cs typeface="B Nazanin" panose="00000400000000000000" pitchFamily="2" charset="-78"/>
              </a:rPr>
              <a:t>ديوار برشي راه‌حل مقابله با زلزله </a:t>
            </a:r>
            <a:endParaRPr lang="en-US" dirty="0">
              <a:cs typeface="B Nazanin" panose="00000400000000000000" pitchFamily="2" charset="-78"/>
            </a:endParaRPr>
          </a:p>
        </p:txBody>
      </p:sp>
      <p:sp>
        <p:nvSpPr>
          <p:cNvPr id="3" name="Content Placeholder 2"/>
          <p:cNvSpPr>
            <a:spLocks noGrp="1"/>
          </p:cNvSpPr>
          <p:nvPr>
            <p:ph idx="1"/>
          </p:nvPr>
        </p:nvSpPr>
        <p:spPr/>
        <p:txBody>
          <a:bodyPr>
            <a:normAutofit fontScale="70000" lnSpcReduction="20000"/>
          </a:bodyPr>
          <a:lstStyle/>
          <a:p>
            <a:pPr marL="109728" indent="0" algn="just" rtl="1">
              <a:lnSpc>
                <a:spcPct val="150000"/>
              </a:lnSpc>
              <a:buNone/>
            </a:pPr>
            <a:r>
              <a:rPr lang="fa-IR" sz="2400" dirty="0">
                <a:cs typeface="B Nazanin" panose="00000400000000000000" pitchFamily="2" charset="-78"/>
              </a:rPr>
              <a:t>زلزله ماه دسامبر سال 1988 ارمنستان: </a:t>
            </a:r>
          </a:p>
          <a:p>
            <a:pPr marL="109728" indent="0" algn="just" rtl="1">
              <a:lnSpc>
                <a:spcPct val="150000"/>
              </a:lnSpc>
              <a:buNone/>
            </a:pPr>
            <a:r>
              <a:rPr lang="fa-IR" sz="2400" dirty="0">
                <a:cs typeface="B Nazanin" panose="00000400000000000000" pitchFamily="2" charset="-78"/>
              </a:rPr>
              <a:t>زلزله ارمنستان در سال 1988 دليل ديگري بر نتايج منفي حذف ديوارهاي برشي در ساختمان‌هاي چندين طبقه است. در اين زمين‌لرزه 72 ساختمان به دليل نداشتن ديوار برشي، به کلي ويران شده و 149 ساختمان در چهار شهر </a:t>
            </a:r>
            <a:r>
              <a:rPr lang="en-US" sz="2400" dirty="0" err="1">
                <a:cs typeface="B Nazanin" panose="00000400000000000000" pitchFamily="2" charset="-78"/>
              </a:rPr>
              <a:t>Leninakam</a:t>
            </a:r>
            <a:r>
              <a:rPr lang="en-US" sz="2400" dirty="0">
                <a:cs typeface="B Nazanin" panose="00000400000000000000" pitchFamily="2" charset="-78"/>
              </a:rPr>
              <a:t> </a:t>
            </a:r>
            <a:r>
              <a:rPr lang="fa-IR" sz="2400" dirty="0">
                <a:cs typeface="B Nazanin" panose="00000400000000000000" pitchFamily="2" charset="-78"/>
              </a:rPr>
              <a:t>و </a:t>
            </a:r>
            <a:r>
              <a:rPr lang="en-US" sz="2400" dirty="0" err="1">
                <a:cs typeface="B Nazanin" panose="00000400000000000000" pitchFamily="2" charset="-78"/>
              </a:rPr>
              <a:t>Spitak</a:t>
            </a:r>
            <a:r>
              <a:rPr lang="en-US" sz="2400" dirty="0">
                <a:cs typeface="B Nazanin" panose="00000400000000000000" pitchFamily="2" charset="-78"/>
              </a:rPr>
              <a:t> </a:t>
            </a:r>
            <a:r>
              <a:rPr lang="fa-IR" sz="2400" dirty="0">
                <a:cs typeface="B Nazanin" panose="00000400000000000000" pitchFamily="2" charset="-78"/>
              </a:rPr>
              <a:t>و </a:t>
            </a:r>
            <a:r>
              <a:rPr lang="en-US" sz="2400" dirty="0" err="1">
                <a:cs typeface="B Nazanin" panose="00000400000000000000" pitchFamily="2" charset="-78"/>
              </a:rPr>
              <a:t>Kirovakan</a:t>
            </a:r>
            <a:r>
              <a:rPr lang="en-US" sz="2400" dirty="0">
                <a:cs typeface="B Nazanin" panose="00000400000000000000" pitchFamily="2" charset="-78"/>
              </a:rPr>
              <a:t> </a:t>
            </a:r>
            <a:r>
              <a:rPr lang="fa-IR" sz="2400" dirty="0">
                <a:cs typeface="B Nazanin" panose="00000400000000000000" pitchFamily="2" charset="-78"/>
              </a:rPr>
              <a:t>و </a:t>
            </a:r>
            <a:r>
              <a:rPr lang="en-US" sz="2400" dirty="0" err="1">
                <a:cs typeface="B Nazanin" panose="00000400000000000000" pitchFamily="2" charset="-78"/>
              </a:rPr>
              <a:t>Stepomavan</a:t>
            </a:r>
            <a:r>
              <a:rPr lang="en-US" sz="2400" dirty="0">
                <a:cs typeface="B Nazanin" panose="00000400000000000000" pitchFamily="2" charset="-78"/>
              </a:rPr>
              <a:t> </a:t>
            </a:r>
            <a:r>
              <a:rPr lang="fa-IR" sz="2400" dirty="0">
                <a:cs typeface="B Nazanin" panose="00000400000000000000" pitchFamily="2" charset="-78"/>
              </a:rPr>
              <a:t>دچار آسيب‌هاي شديد شدند. با اين وجود کليه 21 ساختمان با پانل‌هاي بزرگ موجود در اين چهار شهر هيچگونه آسيبي نديده و در ميان ويرانه‌هاي ساختمان‌هاي ديگر، پابرجا ماندند.</a:t>
            </a:r>
          </a:p>
          <a:p>
            <a:pPr marL="109728" indent="0" algn="just" rtl="1">
              <a:lnSpc>
                <a:spcPct val="150000"/>
              </a:lnSpc>
              <a:buNone/>
            </a:pPr>
            <a:endParaRPr lang="fa-IR" sz="2400" dirty="0">
              <a:cs typeface="B Nazanin" panose="00000400000000000000" pitchFamily="2" charset="-78"/>
            </a:endParaRPr>
          </a:p>
          <a:p>
            <a:pPr marL="109728" indent="0" algn="just" rtl="1">
              <a:lnSpc>
                <a:spcPct val="150000"/>
              </a:lnSpc>
              <a:buNone/>
            </a:pPr>
            <a:r>
              <a:rPr lang="fa-IR" sz="2400" dirty="0">
                <a:cs typeface="B Nazanin" panose="00000400000000000000" pitchFamily="2" charset="-78"/>
              </a:rPr>
              <a:t>در دهه‌هاي اخير روش‌هاي شکل‌پذير ساختن سيستم‌هاي سازه‌اي که گاهي قابليت افزايش مقاومت در برابر زلزله را نداشتند مورد توجه قرار گرفت که ضمن ايجاد احساس امنيت کاذب، هيچگونه بازدهي کافي نداشتند. در ابتداي پيدايش علم مهندسي زلزله، بسياري از متخصصين مفهوم شکلي‌پذيري (</a:t>
            </a:r>
            <a:r>
              <a:rPr lang="en-US" sz="2400" dirty="0">
                <a:cs typeface="B Nazanin" panose="00000400000000000000" pitchFamily="2" charset="-78"/>
              </a:rPr>
              <a:t>ductility) </a:t>
            </a:r>
            <a:r>
              <a:rPr lang="fa-IR" sz="2400" dirty="0">
                <a:cs typeface="B Nazanin" panose="00000400000000000000" pitchFamily="2" charset="-78"/>
              </a:rPr>
              <a:t>را با انعطاف‌پذيري (</a:t>
            </a:r>
            <a:r>
              <a:rPr lang="en-US" sz="2400" dirty="0">
                <a:cs typeface="B Nazanin" panose="00000400000000000000" pitchFamily="2" charset="-78"/>
              </a:rPr>
              <a:t>flexibility) </a:t>
            </a:r>
            <a:r>
              <a:rPr lang="fa-IR" sz="2400" dirty="0">
                <a:cs typeface="B Nazanin" panose="00000400000000000000" pitchFamily="2" charset="-78"/>
              </a:rPr>
              <a:t>اشتباه کردند و در نتيجه سازه‌هاي انعطاف‌پذير زيادي در مناطق زلزله‌خيز جهان ساخته شد. با اينکه تعدادي از آنها شکل‌پذير بودند اما هنگام وقوع زلزله، در اثر پيچش زياد بين طبقات، خسارات غير قابل جبراني به اين ساختمان‌ها وارد شد. در ساختمان‌سازي امروزي که تنها 20 درصد کل مخارج مربوط به هزينه در سيستم سازه‌اي و مابقي صرف مخارج کارهاي معماري و تأسيسات برقي و مکانيکي مي‌شود. انتخاب يک سيستم سازه‌اي مناسب که امنيت جاني و مالي افراد را در برداشته باشد از اهميت ويژه‌اي برخوردار بوده و يکي از راه‌هاي رسيدن به چنين امنيتي استفاده از ديوارهاي برشي در سازه‌هاي بتني مي‌باشد. </a:t>
            </a:r>
          </a:p>
        </p:txBody>
      </p:sp>
    </p:spTree>
    <p:extLst>
      <p:ext uri="{BB962C8B-B14F-4D97-AF65-F5344CB8AC3E}">
        <p14:creationId xmlns:p14="http://schemas.microsoft.com/office/powerpoint/2010/main" val="82154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 presentatio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Training presentation.potx" id="{7B9FCAFE-DDE5-4198-9987-54DFCAD80598}" vid="{6015A8B0-C387-4E39-945C-0F39E3EB10B6}"/>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Training presentation</Template>
  <TotalTime>1268</TotalTime>
  <Words>8652</Words>
  <Application>Microsoft Office PowerPoint</Application>
  <PresentationFormat>Widescreen</PresentationFormat>
  <Paragraphs>692</Paragraphs>
  <Slides>75</Slides>
  <Notes>75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75</vt:i4>
      </vt:variant>
    </vt:vector>
  </HeadingPairs>
  <TitlesOfParts>
    <vt:vector size="83" baseType="lpstr">
      <vt:lpstr>Arial</vt:lpstr>
      <vt:lpstr>B Nazanin</vt:lpstr>
      <vt:lpstr>Calibri</vt:lpstr>
      <vt:lpstr>Cambria Math</vt:lpstr>
      <vt:lpstr>Georgia</vt:lpstr>
      <vt:lpstr>Wingdings</vt:lpstr>
      <vt:lpstr>Wingdings 2</vt:lpstr>
      <vt:lpstr>Training presentation</vt:lpstr>
      <vt:lpstr>تفاوت سازه با دیوار برشی و بدون دیوار برشی</vt:lpstr>
      <vt:lpstr>مقدمه</vt:lpstr>
      <vt:lpstr>انواع دیوار برشی بتن آرمه</vt:lpstr>
      <vt:lpstr>نیروهای وارد بر دیوار برشی</vt:lpstr>
      <vt:lpstr>ديوار برشي راه‌حل مقابله با زلزله </vt:lpstr>
      <vt:lpstr>ديوار برشي راه‌حل مقابله با زلزله </vt:lpstr>
      <vt:lpstr>ديوار برشي راه‌حل مقابله با زلزله </vt:lpstr>
      <vt:lpstr>ديوار برشي راه‌حل مقابله با زلزله </vt:lpstr>
      <vt:lpstr>ديوار برشي راه‌حل مقابله با زلزله </vt:lpstr>
      <vt:lpstr>ديوار برشي راه‌حل مقابله با زلزله </vt:lpstr>
      <vt:lpstr>محاسبه ضریب زلزله برای حالت دارای دیوار برشی و بدون دیوار برشی</vt:lpstr>
      <vt:lpstr>محاسبه ضریب زلزله برای حالت دارای دیوار برشی و بدون دیوار برشی</vt:lpstr>
      <vt:lpstr>محاسبه ضریب زلزله برای حالت دارای دیوار برشی و بدون دیوار برشی</vt:lpstr>
      <vt:lpstr>محاسبه ضریب زلزله برای حالت دارای دیوار برشی و بدون دیوار برشی</vt:lpstr>
      <vt:lpstr>محاسبه ضریب زلزله برای حالت دارای دیوار برشی و بدون دیوار برشی</vt:lpstr>
      <vt:lpstr>محاسبه ضریب زلزله برای حالت دارای دیوار برشی و بدون دیوار برشی</vt:lpstr>
      <vt:lpstr>محاسبه ضریب زلزله برای حالت دارای دیوار برشی و بدون دیوار برشی</vt:lpstr>
      <vt:lpstr>مثال محاسبه ضریب زلزله برای حالت بدون دیوار برشی</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محاسبه ضریب زلزله برای قاب خمشی بتن آرمه متوسط</vt:lpstr>
      <vt:lpstr>مثال محاسبه ضریب زلزله برای حالت با دیوار برشی</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محاسبه ضریب زلزله برای قاب خمشی بتن آرمه متوسط+دیوار برشی بتن آرمه متوسط</vt:lpstr>
      <vt:lpstr>نتیجه گیری از ضرایب زلزله دو حالت</vt:lpstr>
      <vt:lpstr>معرفی دیوار برشی در نرم افزار ETABS 2016</vt:lpstr>
      <vt:lpstr>معرفی دیوار برشی در نرم افزار ETABS 2016</vt:lpstr>
      <vt:lpstr>معرفی دیوار برشی در نرم افزار ETABS 2016</vt:lpstr>
      <vt:lpstr>معرفی دیوار برشی در نرم افزار ETABS 2016</vt:lpstr>
      <vt:lpstr>معرفی دیوار برشی در نرم افزار ETABS 2016</vt:lpstr>
      <vt:lpstr>معرفی دیوار برشی در نرم افزار ETABS 2016</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مقایسه نتایج نرم افزار در حالت با دیوار برشی و بدون دیوار برشی</vt:lpstr>
      <vt:lpstr>نتیجه گیری کلی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تفاوت سازه با دیوار برشی و بدون دیوار برشی</dc:title>
  <dc:creator>Alireza</dc:creator>
  <cp:lastModifiedBy>Asus</cp:lastModifiedBy>
  <cp:revision>176</cp:revision>
  <dcterms:created xsi:type="dcterms:W3CDTF">2018-09-21T16:56:29Z</dcterms:created>
  <dcterms:modified xsi:type="dcterms:W3CDTF">2025-07-23T15:57:27Z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ies>
</file>